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media/image53.jpg" ContentType="image/jpg"/>
  <Override PartName="/ppt/media/image54.jpg" ContentType="image/jpg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media/image59.jpg" ContentType="image/jpg"/>
  <Override PartName="/ppt/media/image60.jpg" ContentType="image/jpg"/>
  <Override PartName="/ppt/media/image61.jpg" ContentType="image/jpg"/>
  <Override PartName="/ppt/media/image63.jpg" ContentType="image/jpg"/>
  <Override PartName="/ppt/media/image67.jpg" ContentType="image/jpg"/>
  <Override PartName="/ppt/notesSlides/notesSlide35.xml" ContentType="application/vnd.openxmlformats-officedocument.presentationml.notesSlide+xml"/>
  <Override PartName="/ppt/media/image69.jpg" ContentType="image/jpg"/>
  <Override PartName="/ppt/media/image70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257" r:id="rId3"/>
    <p:sldId id="263" r:id="rId4"/>
    <p:sldId id="258" r:id="rId5"/>
    <p:sldId id="260" r:id="rId6"/>
    <p:sldId id="262" r:id="rId7"/>
    <p:sldId id="261" r:id="rId8"/>
    <p:sldId id="259" r:id="rId9"/>
    <p:sldId id="281" r:id="rId10"/>
    <p:sldId id="273" r:id="rId11"/>
    <p:sldId id="282" r:id="rId12"/>
    <p:sldId id="270" r:id="rId13"/>
    <p:sldId id="27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64" r:id="rId22"/>
    <p:sldId id="274" r:id="rId23"/>
    <p:sldId id="275" r:id="rId24"/>
    <p:sldId id="276" r:id="rId25"/>
    <p:sldId id="277" r:id="rId26"/>
    <p:sldId id="278" r:id="rId27"/>
    <p:sldId id="279" r:id="rId28"/>
    <p:sldId id="293" r:id="rId29"/>
    <p:sldId id="280" r:id="rId30"/>
    <p:sldId id="290" r:id="rId31"/>
    <p:sldId id="291" r:id="rId32"/>
    <p:sldId id="292" r:id="rId33"/>
    <p:sldId id="348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10" r:id="rId46"/>
    <p:sldId id="335" r:id="rId47"/>
    <p:sldId id="336" r:id="rId48"/>
    <p:sldId id="337" r:id="rId49"/>
    <p:sldId id="338" r:id="rId50"/>
    <p:sldId id="339" r:id="rId51"/>
    <p:sldId id="341" r:id="rId52"/>
    <p:sldId id="343" r:id="rId53"/>
    <p:sldId id="344" r:id="rId54"/>
    <p:sldId id="347" r:id="rId55"/>
    <p:sldId id="320" r:id="rId56"/>
    <p:sldId id="321" r:id="rId57"/>
    <p:sldId id="322" r:id="rId58"/>
    <p:sldId id="323" r:id="rId59"/>
    <p:sldId id="324" r:id="rId60"/>
    <p:sldId id="325" r:id="rId61"/>
    <p:sldId id="333" r:id="rId62"/>
    <p:sldId id="334" r:id="rId63"/>
    <p:sldId id="328" r:id="rId64"/>
    <p:sldId id="329" r:id="rId65"/>
    <p:sldId id="330" r:id="rId66"/>
    <p:sldId id="349" r:id="rId67"/>
    <p:sldId id="332" r:id="rId6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E9D3"/>
    <a:srgbClr val="D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844" autoAdjust="0"/>
  </p:normalViewPr>
  <p:slideViewPr>
    <p:cSldViewPr snapToGrid="0">
      <p:cViewPr varScale="1">
        <p:scale>
          <a:sx n="107" d="100"/>
          <a:sy n="107" d="100"/>
        </p:scale>
        <p:origin x="7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FC3C0A-9923-4113-AE8B-85E98212CB1E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CDE10B-91E0-4118-92C2-21AA8D9AD4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081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3470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962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979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577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044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8664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4950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41051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5901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1100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037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9192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0966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9645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9379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4878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481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752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6409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4582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93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231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305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8023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9541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107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788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3180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96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789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915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633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770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684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DE10B-91E0-4118-92C2-21AA8D9AD40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112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9211F-7FE2-4778-833B-8411EDB88BDF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1ADFB-1B56-455A-BD05-BAB202435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734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9211F-7FE2-4778-833B-8411EDB88BDF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1ADFB-1B56-455A-BD05-BAB202435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636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9211F-7FE2-4778-833B-8411EDB88BDF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1ADFB-1B56-455A-BD05-BAB202435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0002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2787"/>
              </a:lnSpc>
            </a:pPr>
            <a:r>
              <a:rPr lang="en-US" spc="-7"/>
              <a:t>Fei-Fei Li </a:t>
            </a:r>
            <a:r>
              <a:rPr lang="en-US"/>
              <a:t>&amp; Justin Johnson &amp; </a:t>
            </a:r>
            <a:r>
              <a:rPr lang="en-US" spc="-7"/>
              <a:t>Serena</a:t>
            </a:r>
            <a:r>
              <a:rPr lang="en-US" spc="-167"/>
              <a:t> </a:t>
            </a:r>
            <a:r>
              <a:rPr lang="en-US" spc="-7"/>
              <a:t>Yeung</a:t>
            </a:r>
            <a:endParaRPr lang="en-US" spc="-7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2787"/>
              </a:lnSpc>
            </a:pPr>
            <a:r>
              <a:rPr lang="en-US" spc="-7"/>
              <a:t>April 13,</a:t>
            </a:r>
            <a:r>
              <a:rPr lang="en-US" spc="-120"/>
              <a:t> </a:t>
            </a:r>
            <a:r>
              <a:rPr lang="en-US" spc="-7"/>
              <a:t>2017</a:t>
            </a:r>
            <a:endParaRPr lang="en-US" spc="-7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2787"/>
              </a:lnSpc>
            </a:pPr>
            <a:r>
              <a:rPr lang="en-US" spc="-7"/>
              <a:t>Lecture </a:t>
            </a:r>
            <a:r>
              <a:rPr lang="en-US"/>
              <a:t>4 -</a:t>
            </a:r>
            <a:r>
              <a:rPr lang="en-US" spc="-287"/>
              <a:t> </a:t>
            </a:r>
            <a:fld id="{81D60167-4931-47E6-BA6A-407CBD079E47}" type="slidenum">
              <a:rPr smtClean="0"/>
              <a:pPr marL="16933">
                <a:lnSpc>
                  <a:spcPts val="2787"/>
                </a:lnSpc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6759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9211F-7FE2-4778-833B-8411EDB88BDF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1ADFB-1B56-455A-BD05-BAB202435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605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9211F-7FE2-4778-833B-8411EDB88BDF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1ADFB-1B56-455A-BD05-BAB202435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125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9211F-7FE2-4778-833B-8411EDB88BDF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1ADFB-1B56-455A-BD05-BAB202435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090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9211F-7FE2-4778-833B-8411EDB88BDF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1ADFB-1B56-455A-BD05-BAB202435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33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9211F-7FE2-4778-833B-8411EDB88BDF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1ADFB-1B56-455A-BD05-BAB202435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577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9211F-7FE2-4778-833B-8411EDB88BDF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1ADFB-1B56-455A-BD05-BAB202435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84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9211F-7FE2-4778-833B-8411EDB88BDF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1ADFB-1B56-455A-BD05-BAB202435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313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9211F-7FE2-4778-833B-8411EDB88BDF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1ADFB-1B56-455A-BD05-BAB202435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982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D9211F-7FE2-4778-833B-8411EDB88BDF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1ADFB-1B56-455A-BD05-BAB202435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14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6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jpe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jpe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jp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2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2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jpe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jpe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9.png"/><Relationship Id="rId7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image" Target="../media/image57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image" Target="../media/image6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2.png"/><Relationship Id="rId4" Type="http://schemas.openxmlformats.org/officeDocument/2006/relationships/image" Target="../media/image6.png"/><Relationship Id="rId9" Type="http://schemas.openxmlformats.org/officeDocument/2006/relationships/image" Target="../media/image6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hyperlink" Target="http://cs.stanford.edu/people/karpathy/convnetjs/demo/cifar10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-9967990" y="-8200105"/>
            <a:ext cx="24568893" cy="23225943"/>
            <a:chOff x="-17814132" y="-15617260"/>
            <a:chExt cx="44418093" cy="44418093"/>
          </a:xfrm>
        </p:grpSpPr>
        <p:grpSp>
          <p:nvGrpSpPr>
            <p:cNvPr id="5" name="Group"/>
            <p:cNvGrpSpPr/>
            <p:nvPr/>
          </p:nvGrpSpPr>
          <p:grpSpPr>
            <a:xfrm>
              <a:off x="-17814132" y="-15617260"/>
              <a:ext cx="44418093" cy="44418093"/>
              <a:chOff x="0" y="0"/>
              <a:chExt cx="40592573" cy="40592573"/>
            </a:xfrm>
          </p:grpSpPr>
          <p:grpSp>
            <p:nvGrpSpPr>
              <p:cNvPr id="6" name="Group"/>
              <p:cNvGrpSpPr/>
              <p:nvPr/>
            </p:nvGrpSpPr>
            <p:grpSpPr>
              <a:xfrm>
                <a:off x="0" y="0"/>
                <a:ext cx="40592574" cy="40592574"/>
                <a:chOff x="0" y="0"/>
                <a:chExt cx="40592573" cy="40592573"/>
              </a:xfrm>
            </p:grpSpPr>
            <p:sp>
              <p:nvSpPr>
                <p:cNvPr id="10" name="Circle"/>
                <p:cNvSpPr/>
                <p:nvPr/>
              </p:nvSpPr>
              <p:spPr>
                <a:xfrm>
                  <a:off x="11890523" y="11890523"/>
                  <a:ext cx="16811527" cy="1681152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0242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/>
                </a:p>
              </p:txBody>
            </p:sp>
            <p:sp>
              <p:nvSpPr>
                <p:cNvPr id="11" name="Circle"/>
                <p:cNvSpPr/>
                <p:nvPr/>
              </p:nvSpPr>
              <p:spPr>
                <a:xfrm>
                  <a:off x="13583446" y="13583446"/>
                  <a:ext cx="13425681" cy="13425681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2329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/>
                </a:p>
              </p:txBody>
            </p:sp>
            <p:sp>
              <p:nvSpPr>
                <p:cNvPr id="12" name="Circle"/>
                <p:cNvSpPr/>
                <p:nvPr/>
              </p:nvSpPr>
              <p:spPr>
                <a:xfrm>
                  <a:off x="14985820" y="14985820"/>
                  <a:ext cx="10620934" cy="1062093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41969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/>
                </a:p>
              </p:txBody>
            </p:sp>
            <p:sp>
              <p:nvSpPr>
                <p:cNvPr id="13" name="Circle"/>
                <p:cNvSpPr/>
                <p:nvPr/>
              </p:nvSpPr>
              <p:spPr>
                <a:xfrm>
                  <a:off x="16210929" y="16210928"/>
                  <a:ext cx="8170717" cy="817071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5584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/>
                </a:p>
              </p:txBody>
            </p:sp>
            <p:sp>
              <p:nvSpPr>
                <p:cNvPr id="14" name="Circle"/>
                <p:cNvSpPr/>
                <p:nvPr/>
              </p:nvSpPr>
              <p:spPr>
                <a:xfrm>
                  <a:off x="17235760" y="17235760"/>
                  <a:ext cx="6121056" cy="6121056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7708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/>
                </a:p>
              </p:txBody>
            </p:sp>
            <p:sp>
              <p:nvSpPr>
                <p:cNvPr id="15" name="Circle"/>
                <p:cNvSpPr/>
                <p:nvPr/>
              </p:nvSpPr>
              <p:spPr>
                <a:xfrm>
                  <a:off x="5426561" y="5426561"/>
                  <a:ext cx="29739451" cy="29739451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0242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/>
                </a:p>
              </p:txBody>
            </p:sp>
            <p:sp>
              <p:nvSpPr>
                <p:cNvPr id="16" name="Circle"/>
                <p:cNvSpPr/>
                <p:nvPr/>
              </p:nvSpPr>
              <p:spPr>
                <a:xfrm>
                  <a:off x="2761064" y="2761064"/>
                  <a:ext cx="35070446" cy="3507044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956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/>
                </a:p>
              </p:txBody>
            </p:sp>
            <p:sp>
              <p:nvSpPr>
                <p:cNvPr id="17" name="Circle"/>
                <p:cNvSpPr/>
                <p:nvPr/>
              </p:nvSpPr>
              <p:spPr>
                <a:xfrm>
                  <a:off x="0" y="0"/>
                  <a:ext cx="40592574" cy="4059257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3601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/>
                </a:p>
              </p:txBody>
            </p:sp>
            <p:sp>
              <p:nvSpPr>
                <p:cNvPr id="18" name="Circle"/>
                <p:cNvSpPr/>
                <p:nvPr/>
              </p:nvSpPr>
              <p:spPr>
                <a:xfrm>
                  <a:off x="7901970" y="7901970"/>
                  <a:ext cx="24788634" cy="2478863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614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dirty="0"/>
                </a:p>
              </p:txBody>
            </p:sp>
          </p:grpSp>
          <p:sp>
            <p:nvSpPr>
              <p:cNvPr id="7" name="Circle"/>
              <p:cNvSpPr/>
              <p:nvPr/>
            </p:nvSpPr>
            <p:spPr>
              <a:xfrm>
                <a:off x="18400194" y="16429423"/>
                <a:ext cx="357636" cy="357635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dirty="0"/>
              </a:p>
            </p:txBody>
          </p:sp>
          <p:sp>
            <p:nvSpPr>
              <p:cNvPr id="8" name="Circle"/>
              <p:cNvSpPr/>
              <p:nvPr/>
            </p:nvSpPr>
            <p:spPr>
              <a:xfrm>
                <a:off x="24541519" y="17161053"/>
                <a:ext cx="250163" cy="250163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dirty="0"/>
              </a:p>
            </p:txBody>
          </p:sp>
          <p:sp>
            <p:nvSpPr>
              <p:cNvPr id="9" name="Circle"/>
              <p:cNvSpPr/>
              <p:nvPr/>
            </p:nvSpPr>
            <p:spPr>
              <a:xfrm>
                <a:off x="25108706" y="24529817"/>
                <a:ext cx="447760" cy="447760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dirty="0"/>
              </a:p>
            </p:txBody>
          </p:sp>
        </p:grpSp>
        <p:sp>
          <p:nvSpPr>
            <p:cNvPr id="19" name="Circle"/>
            <p:cNvSpPr/>
            <p:nvPr/>
          </p:nvSpPr>
          <p:spPr>
            <a:xfrm>
              <a:off x="1955196" y="4039457"/>
              <a:ext cx="4907534" cy="4907534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/>
            </a:p>
          </p:txBody>
        </p:sp>
        <p:sp>
          <p:nvSpPr>
            <p:cNvPr id="20" name="Circle"/>
            <p:cNvSpPr/>
            <p:nvPr/>
          </p:nvSpPr>
          <p:spPr>
            <a:xfrm>
              <a:off x="7881497" y="7669848"/>
              <a:ext cx="3441875" cy="3441875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/>
            </a:p>
          </p:txBody>
        </p:sp>
        <p:sp>
          <p:nvSpPr>
            <p:cNvPr id="21" name="Circle"/>
            <p:cNvSpPr/>
            <p:nvPr/>
          </p:nvSpPr>
          <p:spPr>
            <a:xfrm>
              <a:off x="8994617" y="3740900"/>
              <a:ext cx="1968221" cy="196822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/>
            </a:p>
          </p:txBody>
        </p:sp>
        <p:sp>
          <p:nvSpPr>
            <p:cNvPr id="22" name="Circle"/>
            <p:cNvSpPr/>
            <p:nvPr/>
          </p:nvSpPr>
          <p:spPr>
            <a:xfrm>
              <a:off x="1356852" y="10108886"/>
              <a:ext cx="2573003" cy="2573003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/>
            </a:p>
          </p:txBody>
        </p:sp>
        <p:sp>
          <p:nvSpPr>
            <p:cNvPr id="23" name="Circle"/>
            <p:cNvSpPr/>
            <p:nvPr/>
          </p:nvSpPr>
          <p:spPr>
            <a:xfrm>
              <a:off x="3733182" y="1925373"/>
              <a:ext cx="1848610" cy="184861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/>
            </a:p>
          </p:txBody>
        </p:sp>
        <p:sp>
          <p:nvSpPr>
            <p:cNvPr id="24" name="Circle"/>
            <p:cNvSpPr/>
            <p:nvPr/>
          </p:nvSpPr>
          <p:spPr>
            <a:xfrm>
              <a:off x="6076724" y="-219106"/>
              <a:ext cx="3303426" cy="3303426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/>
            </a:p>
          </p:txBody>
        </p:sp>
        <p:sp>
          <p:nvSpPr>
            <p:cNvPr id="25" name="Circle"/>
            <p:cNvSpPr/>
            <p:nvPr/>
          </p:nvSpPr>
          <p:spPr>
            <a:xfrm>
              <a:off x="6076724" y="12120076"/>
              <a:ext cx="2498842" cy="2498842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/>
            </a:p>
          </p:txBody>
        </p:sp>
        <p:sp>
          <p:nvSpPr>
            <p:cNvPr id="26" name="Circle"/>
            <p:cNvSpPr/>
            <p:nvPr/>
          </p:nvSpPr>
          <p:spPr>
            <a:xfrm>
              <a:off x="6265350" y="10317379"/>
              <a:ext cx="510935" cy="510935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/>
            </a:p>
          </p:txBody>
        </p:sp>
        <p:sp>
          <p:nvSpPr>
            <p:cNvPr id="27" name="Circle"/>
            <p:cNvSpPr/>
            <p:nvPr/>
          </p:nvSpPr>
          <p:spPr>
            <a:xfrm>
              <a:off x="302406" y="1925373"/>
              <a:ext cx="510934" cy="510934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/>
            </a:p>
          </p:txBody>
        </p:sp>
        <p:sp>
          <p:nvSpPr>
            <p:cNvPr id="28" name="Circle"/>
            <p:cNvSpPr/>
            <p:nvPr/>
          </p:nvSpPr>
          <p:spPr>
            <a:xfrm>
              <a:off x="7161814" y="4844567"/>
              <a:ext cx="510935" cy="510935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/>
            </a:p>
          </p:txBody>
        </p:sp>
        <p:pic>
          <p:nvPicPr>
            <p:cNvPr id="29" name="그림 개체 틀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05" r="5805"/>
            <a:stretch>
              <a:fillRect/>
            </a:stretch>
          </p:blipFill>
          <p:spPr>
            <a:xfrm>
              <a:off x="1356062" y="10074941"/>
              <a:ext cx="2573001" cy="2606948"/>
            </a:xfrm>
            <a:prstGeom prst="ellipse">
              <a:avLst/>
            </a:prstGeom>
          </p:spPr>
        </p:pic>
        <p:pic>
          <p:nvPicPr>
            <p:cNvPr id="30" name="그림 개체 틀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44" r="15544"/>
            <a:stretch>
              <a:fillRect/>
            </a:stretch>
          </p:blipFill>
          <p:spPr>
            <a:xfrm>
              <a:off x="6075417" y="-224676"/>
              <a:ext cx="3306924" cy="3302124"/>
            </a:xfrm>
            <a:prstGeom prst="ellipse">
              <a:avLst/>
            </a:prstGeom>
          </p:spPr>
        </p:pic>
        <p:pic>
          <p:nvPicPr>
            <p:cNvPr id="31" name="그림 개체 틀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>
              <a:fillRect/>
            </a:stretch>
          </p:blipFill>
          <p:spPr>
            <a:xfrm>
              <a:off x="7881938" y="7672388"/>
              <a:ext cx="3433017" cy="3433017"/>
            </a:xfrm>
            <a:prstGeom prst="ellipse">
              <a:avLst/>
            </a:prstGeom>
          </p:spPr>
        </p:pic>
        <p:sp>
          <p:nvSpPr>
            <p:cNvPr id="32" name="Circle"/>
            <p:cNvSpPr/>
            <p:nvPr/>
          </p:nvSpPr>
          <p:spPr>
            <a:xfrm>
              <a:off x="7885389" y="7668565"/>
              <a:ext cx="3441875" cy="3441875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/>
            </a:p>
          </p:txBody>
        </p:sp>
        <p:sp>
          <p:nvSpPr>
            <p:cNvPr id="33" name="Circle"/>
            <p:cNvSpPr/>
            <p:nvPr/>
          </p:nvSpPr>
          <p:spPr>
            <a:xfrm>
              <a:off x="6075417" y="-224676"/>
              <a:ext cx="3320171" cy="3330300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/>
            </a:p>
          </p:txBody>
        </p:sp>
        <p:sp>
          <p:nvSpPr>
            <p:cNvPr id="34" name="Circle"/>
            <p:cNvSpPr/>
            <p:nvPr/>
          </p:nvSpPr>
          <p:spPr>
            <a:xfrm>
              <a:off x="1356062" y="10074941"/>
              <a:ext cx="2573001" cy="2606948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/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5380" y="4513676"/>
              <a:ext cx="3357965" cy="3618323"/>
            </a:xfrm>
            <a:prstGeom prst="rect">
              <a:avLst/>
            </a:prstGeom>
          </p:spPr>
        </p:pic>
        <p:sp>
          <p:nvSpPr>
            <p:cNvPr id="36" name="Rectangle 3"/>
            <p:cNvSpPr>
              <a:spLocks/>
            </p:cNvSpPr>
            <p:nvPr/>
          </p:nvSpPr>
          <p:spPr bwMode="auto">
            <a:xfrm>
              <a:off x="14502092" y="4635510"/>
              <a:ext cx="7243854" cy="33746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r" eaLnBrk="1">
                <a:lnSpc>
                  <a:spcPct val="100000"/>
                </a:lnSpc>
                <a:defRPr/>
              </a:pPr>
              <a:r>
                <a:rPr lang="en-US" altLang="ko-KR" sz="3600" b="1" baseline="0" dirty="0">
                  <a:solidFill>
                    <a:srgbClr val="1454A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Introduction</a:t>
              </a:r>
            </a:p>
            <a:p>
              <a:pPr algn="r" eaLnBrk="1">
                <a:lnSpc>
                  <a:spcPct val="100000"/>
                </a:lnSpc>
                <a:defRPr/>
              </a:pPr>
              <a:r>
                <a:rPr lang="en-US" altLang="ko-KR" sz="3600" b="1" baseline="0" dirty="0">
                  <a:solidFill>
                    <a:srgbClr val="1454A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Deep Learning</a:t>
              </a:r>
            </a:p>
            <a:p>
              <a:pPr algn="r" eaLnBrk="1">
                <a:lnSpc>
                  <a:spcPct val="100000"/>
                </a:lnSpc>
                <a:defRPr/>
              </a:pPr>
              <a:r>
                <a:rPr lang="en-US" altLang="ko-KR" sz="3600" b="1" baseline="0" dirty="0">
                  <a:solidFill>
                    <a:srgbClr val="1454A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Framework</a:t>
              </a:r>
              <a:endParaRPr lang="ko-KR" altLang="en-US" sz="3200" b="1" baseline="0" dirty="0">
                <a:solidFill>
                  <a:srgbClr val="1454A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9190358" y="4750057"/>
            <a:ext cx="2664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bg1">
                    <a:lumMod val="6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Yeonghyeon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Lee</a:t>
            </a:r>
          </a:p>
        </p:txBody>
      </p:sp>
    </p:spTree>
    <p:extLst>
      <p:ext uri="{BB962C8B-B14F-4D97-AF65-F5344CB8AC3E}">
        <p14:creationId xmlns:p14="http://schemas.microsoft.com/office/powerpoint/2010/main" val="2979011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104260" cy="798953"/>
            <a:chOff x="575803" y="482447"/>
            <a:chExt cx="11234970" cy="191248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 err="1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Keras</a:t>
              </a: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 tutorial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47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PIRL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44" name="Rounded Rectangle"/>
          <p:cNvSpPr/>
          <p:nvPr/>
        </p:nvSpPr>
        <p:spPr>
          <a:xfrm>
            <a:off x="310332" y="2437761"/>
            <a:ext cx="11474697" cy="2949273"/>
          </a:xfrm>
          <a:prstGeom prst="roundRect">
            <a:avLst>
              <a:gd name="adj" fmla="val 8523"/>
            </a:avLst>
          </a:prstGeom>
          <a:solidFill>
            <a:srgbClr val="FFFFFF"/>
          </a:solidFill>
          <a:ln w="12700">
            <a:miter lim="400000"/>
          </a:ln>
          <a:effectLst>
            <a:outerShdw blurRad="292100" dist="110334" dir="5400000" rotWithShape="0">
              <a:srgbClr val="475D84">
                <a:alpha val="2164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77" name="TextBox 76"/>
          <p:cNvSpPr txBox="1"/>
          <p:nvPr/>
        </p:nvSpPr>
        <p:spPr>
          <a:xfrm>
            <a:off x="626454" y="2629953"/>
            <a:ext cx="99862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Theano</a:t>
            </a:r>
            <a:r>
              <a:rPr lang="ko-KR" altLang="en-US" dirty="0"/>
              <a:t>를 편리하게 사용하기 위해 개발된 </a:t>
            </a:r>
            <a:r>
              <a:rPr lang="en-US" altLang="ko-KR" dirty="0"/>
              <a:t>wrapper </a:t>
            </a:r>
            <a:r>
              <a:rPr lang="ko-KR" altLang="en-US" dirty="0" err="1"/>
              <a:t>딥러닝</a:t>
            </a:r>
            <a:r>
              <a:rPr lang="ko-KR" altLang="en-US" dirty="0"/>
              <a:t> 프레임워크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사용할 수 있는 </a:t>
            </a:r>
            <a:r>
              <a:rPr lang="ko-KR" altLang="en-US" dirty="0" err="1"/>
              <a:t>딥러닝</a:t>
            </a:r>
            <a:r>
              <a:rPr lang="ko-KR" altLang="en-US" dirty="0"/>
              <a:t> 프레임워크가 늘어나고 있음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사용자가 쉽게 </a:t>
            </a:r>
            <a:r>
              <a:rPr lang="ko-KR" altLang="en-US" dirty="0" err="1"/>
              <a:t>딥러닝</a:t>
            </a:r>
            <a:r>
              <a:rPr lang="ko-KR" altLang="en-US" dirty="0"/>
              <a:t> 모델을 구현할 수 있도록 </a:t>
            </a:r>
            <a:r>
              <a:rPr lang="en-US" altLang="ko-KR" dirty="0"/>
              <a:t>high-level API </a:t>
            </a:r>
            <a:r>
              <a:rPr lang="ko-KR" altLang="en-US" dirty="0"/>
              <a:t>제공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Backend </a:t>
            </a:r>
            <a:r>
              <a:rPr lang="ko-KR" altLang="en-US" dirty="0"/>
              <a:t>함수로 </a:t>
            </a:r>
            <a:r>
              <a:rPr lang="en-US" altLang="ko-KR" dirty="0"/>
              <a:t>backend</a:t>
            </a:r>
            <a:r>
              <a:rPr lang="ko-KR" altLang="en-US" dirty="0"/>
              <a:t>로 사용하는 </a:t>
            </a:r>
            <a:r>
              <a:rPr lang="ko-KR" altLang="en-US" dirty="0" err="1"/>
              <a:t>딥러닝</a:t>
            </a:r>
            <a:r>
              <a:rPr lang="ko-KR" altLang="en-US" dirty="0"/>
              <a:t> 프레임워크에 </a:t>
            </a:r>
            <a:r>
              <a:rPr lang="ko-KR" altLang="en-US" dirty="0" err="1"/>
              <a:t>접근가능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다양한 </a:t>
            </a:r>
            <a:r>
              <a:rPr lang="en-US" altLang="ko-KR" dirty="0"/>
              <a:t>Backend</a:t>
            </a:r>
            <a:r>
              <a:rPr lang="ko-KR" altLang="en-US" dirty="0"/>
              <a:t>를 기반으로 다양하 플랫폼에 적용 가능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28" name="TextBox 27"/>
          <p:cNvSpPr txBox="1"/>
          <p:nvPr/>
        </p:nvSpPr>
        <p:spPr>
          <a:xfrm>
            <a:off x="587730" y="5880821"/>
            <a:ext cx="1232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Backend :</a:t>
            </a:r>
          </a:p>
        </p:txBody>
      </p:sp>
      <p:pic>
        <p:nvPicPr>
          <p:cNvPr id="17" name="Picture 2" descr="keras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40" y="1394626"/>
            <a:ext cx="3148491" cy="91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tensorflow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927" y="5498582"/>
            <a:ext cx="2087383" cy="119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1" t="31798" r="6093" b="28927"/>
          <a:stretch/>
        </p:blipFill>
        <p:spPr bwMode="auto">
          <a:xfrm>
            <a:off x="3673406" y="5774923"/>
            <a:ext cx="1786397" cy="45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ntkì ëí ì´ë¯¸ì§ ê²ìê²°ê³¼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230" y="5498582"/>
            <a:ext cx="1427040" cy="963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xnet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723" y="5741243"/>
            <a:ext cx="1896165" cy="648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aidml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03" b="34319"/>
          <a:stretch/>
        </p:blipFill>
        <p:spPr bwMode="auto">
          <a:xfrm>
            <a:off x="9680792" y="5710204"/>
            <a:ext cx="1924322" cy="71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917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104260" cy="798953"/>
            <a:chOff x="575803" y="482447"/>
            <a:chExt cx="11234970" cy="191248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 err="1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Keras</a:t>
              </a: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 tutorial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47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PIRL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44" name="Rounded Rectangle"/>
          <p:cNvSpPr/>
          <p:nvPr/>
        </p:nvSpPr>
        <p:spPr>
          <a:xfrm>
            <a:off x="401140" y="2455346"/>
            <a:ext cx="7081114" cy="4015792"/>
          </a:xfrm>
          <a:prstGeom prst="roundRect">
            <a:avLst>
              <a:gd name="adj" fmla="val 8523"/>
            </a:avLst>
          </a:prstGeom>
          <a:solidFill>
            <a:srgbClr val="FFFFFF"/>
          </a:solidFill>
          <a:ln w="12700">
            <a:miter lim="400000"/>
          </a:ln>
          <a:effectLst>
            <a:outerShdw blurRad="292100" dist="110334" dir="5400000" rotWithShape="0">
              <a:srgbClr val="475D84">
                <a:alpha val="2164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77" name="TextBox 76"/>
          <p:cNvSpPr txBox="1"/>
          <p:nvPr/>
        </p:nvSpPr>
        <p:spPr>
          <a:xfrm>
            <a:off x="689898" y="2559615"/>
            <a:ext cx="8620169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/>
              <a:t>tensorflow.keras</a:t>
            </a:r>
            <a:r>
              <a:rPr lang="en-US" altLang="ko-KR" sz="1600" dirty="0"/>
              <a:t> (</a:t>
            </a:r>
            <a:r>
              <a:rPr lang="en-US" altLang="ko-KR" sz="1600" dirty="0" err="1"/>
              <a:t>tf.keras</a:t>
            </a:r>
            <a:r>
              <a:rPr lang="en-US" altLang="ko-KR" sz="1600" dirty="0"/>
              <a:t>) module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Part of core </a:t>
            </a:r>
            <a:r>
              <a:rPr lang="en-US" altLang="ko-KR" sz="1600" dirty="0" err="1"/>
              <a:t>TensorFlow</a:t>
            </a:r>
            <a:r>
              <a:rPr lang="en-US" altLang="ko-KR" sz="1600" dirty="0"/>
              <a:t> since v1.4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Better optimized for TF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Better integration with TF-specific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TF-Serving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In-browser, with GPU acceleration (</a:t>
            </a:r>
            <a:r>
              <a:rPr lang="en-US" altLang="ko-KR" sz="1600" dirty="0" err="1"/>
              <a:t>WebKeras</a:t>
            </a:r>
            <a:r>
              <a:rPr lang="en-US" altLang="ko-KR" sz="1600" dirty="0"/>
              <a:t>, Keras.js, </a:t>
            </a:r>
            <a:r>
              <a:rPr lang="en-US" altLang="ko-KR" sz="1600" dirty="0" err="1"/>
              <a:t>WebDNN</a:t>
            </a:r>
            <a:r>
              <a:rPr lang="en-US" altLang="ko-KR" sz="1600" dirty="0"/>
              <a:t>…)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Android (TF, TF Lite), iPhone (native </a:t>
            </a:r>
            <a:r>
              <a:rPr lang="en-US" altLang="ko-KR" sz="1600" dirty="0" err="1"/>
              <a:t>CoreML</a:t>
            </a:r>
            <a:r>
              <a:rPr lang="en-US" altLang="ko-KR" sz="1600" dirty="0"/>
              <a:t> support)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Raspberry 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JVM</a:t>
            </a:r>
          </a:p>
          <a:p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pic>
        <p:nvPicPr>
          <p:cNvPr id="17" name="Picture 2" descr="keras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40" y="1394626"/>
            <a:ext cx="3148491" cy="91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3000" y="3083997"/>
            <a:ext cx="37909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17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751559"/>
            <a:ext cx="7104260" cy="270260"/>
            <a:chOff x="575803" y="1747998"/>
            <a:chExt cx="11234970" cy="646930"/>
          </a:xfrm>
        </p:grpSpPr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47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PIRL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44" name="Rounded Rectangle"/>
          <p:cNvSpPr/>
          <p:nvPr/>
        </p:nvSpPr>
        <p:spPr>
          <a:xfrm>
            <a:off x="310332" y="2612370"/>
            <a:ext cx="11474697" cy="2308324"/>
          </a:xfrm>
          <a:prstGeom prst="roundRect">
            <a:avLst>
              <a:gd name="adj" fmla="val 8523"/>
            </a:avLst>
          </a:prstGeom>
          <a:solidFill>
            <a:srgbClr val="FFFFFF"/>
          </a:solidFill>
          <a:ln w="12700">
            <a:miter lim="400000"/>
          </a:ln>
          <a:effectLst>
            <a:outerShdw blurRad="292100" dist="110334" dir="5400000" rotWithShape="0">
              <a:srgbClr val="475D84">
                <a:alpha val="2164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77" name="TextBox 76"/>
          <p:cNvSpPr txBox="1"/>
          <p:nvPr/>
        </p:nvSpPr>
        <p:spPr>
          <a:xfrm>
            <a:off x="626454" y="2612370"/>
            <a:ext cx="99862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Pip install </a:t>
            </a:r>
            <a:r>
              <a:rPr lang="en-US" altLang="ko-KR" dirty="0" err="1"/>
              <a:t>keras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 err="1"/>
              <a:t>Conda</a:t>
            </a:r>
            <a:r>
              <a:rPr lang="en-US" altLang="ko-KR" dirty="0"/>
              <a:t> install </a:t>
            </a:r>
            <a:r>
              <a:rPr lang="en-US" altLang="ko-KR" dirty="0" err="1"/>
              <a:t>keras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16" name="TextBox 15"/>
          <p:cNvSpPr txBox="1"/>
          <p:nvPr/>
        </p:nvSpPr>
        <p:spPr>
          <a:xfrm>
            <a:off x="626454" y="1738723"/>
            <a:ext cx="1920719" cy="482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Keras</a:t>
            </a:r>
            <a:r>
              <a:rPr lang="en-US" altLang="ko-KR" sz="2000" dirty="0">
                <a:latin typeface="새굴림" panose="02030600000101010101" pitchFamily="18" charset="-127"/>
                <a:ea typeface="새굴림" panose="02030600000101010101" pitchFamily="18" charset="-127"/>
              </a:rPr>
              <a:t> install</a:t>
            </a:r>
            <a:endParaRPr lang="ko-KR" altLang="en-US" sz="2000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10332" y="222865"/>
            <a:ext cx="7104260" cy="798953"/>
            <a:chOff x="575803" y="482447"/>
            <a:chExt cx="11234970" cy="1912481"/>
          </a:xfrm>
        </p:grpSpPr>
        <p:sp>
          <p:nvSpPr>
            <p:cNvPr id="11" name="TextBox 10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 err="1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Keras</a:t>
              </a: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 tutorial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75803" y="1921172"/>
              <a:ext cx="8723217" cy="47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PIRL Research Department</a:t>
              </a:r>
            </a:p>
          </p:txBody>
        </p:sp>
        <p:pic>
          <p:nvPicPr>
            <p:cNvPr id="13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4135608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104260" cy="798953"/>
            <a:chOff x="575803" y="482447"/>
            <a:chExt cx="11234970" cy="191248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 err="1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Keras</a:t>
              </a: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 Basic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47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PIRL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44" name="Rounded Rectangle"/>
          <p:cNvSpPr/>
          <p:nvPr/>
        </p:nvSpPr>
        <p:spPr>
          <a:xfrm>
            <a:off x="310332" y="2420179"/>
            <a:ext cx="11474697" cy="2796718"/>
          </a:xfrm>
          <a:prstGeom prst="roundRect">
            <a:avLst>
              <a:gd name="adj" fmla="val 8523"/>
            </a:avLst>
          </a:prstGeom>
          <a:solidFill>
            <a:srgbClr val="FFFFFF"/>
          </a:solidFill>
          <a:ln w="12700">
            <a:miter lim="400000"/>
          </a:ln>
          <a:effectLst>
            <a:outerShdw blurRad="292100" dist="110334" dir="5400000" rotWithShape="0">
              <a:srgbClr val="475D84">
                <a:alpha val="2164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77" name="TextBox 76"/>
          <p:cNvSpPr txBox="1"/>
          <p:nvPr/>
        </p:nvSpPr>
        <p:spPr>
          <a:xfrm>
            <a:off x="626454" y="2612370"/>
            <a:ext cx="9986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~/.</a:t>
            </a:r>
            <a:r>
              <a:rPr lang="en-US" altLang="ko-KR" dirty="0" err="1"/>
              <a:t>keras</a:t>
            </a:r>
            <a:r>
              <a:rPr lang="en-US" altLang="ko-KR" dirty="0"/>
              <a:t>/</a:t>
            </a:r>
            <a:r>
              <a:rPr lang="en-US" altLang="ko-KR" dirty="0" err="1"/>
              <a:t>keras.json</a:t>
            </a:r>
            <a:r>
              <a:rPr lang="en-US" altLang="ko-KR" dirty="0"/>
              <a:t> </a:t>
            </a:r>
            <a:r>
              <a:rPr lang="ko-KR" altLang="en-US" dirty="0"/>
              <a:t>변경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16" name="TextBox 15"/>
          <p:cNvSpPr txBox="1"/>
          <p:nvPr/>
        </p:nvSpPr>
        <p:spPr>
          <a:xfrm>
            <a:off x="396351" y="1351862"/>
            <a:ext cx="2014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/>
              <a:t>Keras</a:t>
            </a:r>
            <a:r>
              <a:rPr lang="en-US" altLang="ko-KR" sz="1600" dirty="0"/>
              <a:t> backend </a:t>
            </a:r>
            <a:r>
              <a:rPr lang="ko-KR" altLang="en-US" sz="1600" dirty="0"/>
              <a:t>변경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846" y="3337587"/>
            <a:ext cx="481012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231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104260" cy="798953"/>
            <a:chOff x="575803" y="482447"/>
            <a:chExt cx="11234970" cy="191248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 err="1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Keras</a:t>
              </a: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 tutorial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47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PIRL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44" name="Rounded Rectangle"/>
          <p:cNvSpPr/>
          <p:nvPr/>
        </p:nvSpPr>
        <p:spPr>
          <a:xfrm>
            <a:off x="323664" y="2844017"/>
            <a:ext cx="3455377" cy="903404"/>
          </a:xfrm>
          <a:prstGeom prst="roundRect">
            <a:avLst>
              <a:gd name="adj" fmla="val 8523"/>
            </a:avLst>
          </a:prstGeom>
          <a:solidFill>
            <a:srgbClr val="D00000"/>
          </a:solidFill>
          <a:ln w="12700">
            <a:miter lim="400000"/>
          </a:ln>
          <a:effectLst>
            <a:outerShdw blurRad="292100" dist="110334" dir="5400000" rotWithShape="0">
              <a:srgbClr val="475D84">
                <a:alpha val="2164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15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1. Prepare Input data</a:t>
            </a:r>
          </a:p>
          <a:p>
            <a:pPr algn="ctr">
              <a:lnSpc>
                <a:spcPct val="15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( image, videos, text, audio)</a:t>
            </a:r>
            <a:endParaRPr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Rounded Rectangle"/>
          <p:cNvSpPr/>
          <p:nvPr/>
        </p:nvSpPr>
        <p:spPr>
          <a:xfrm>
            <a:off x="4376917" y="2844017"/>
            <a:ext cx="3455377" cy="903404"/>
          </a:xfrm>
          <a:prstGeom prst="roundRect">
            <a:avLst>
              <a:gd name="adj" fmla="val 8523"/>
            </a:avLst>
          </a:prstGeom>
          <a:solidFill>
            <a:srgbClr val="D00000"/>
          </a:solidFill>
          <a:ln w="12700">
            <a:miter lim="400000"/>
          </a:ln>
          <a:effectLst>
            <a:outerShdw blurRad="292100" dist="110334" dir="5400000" rotWithShape="0">
              <a:srgbClr val="475D84">
                <a:alpha val="2164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15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2. Define the model</a:t>
            </a:r>
          </a:p>
          <a:p>
            <a:pPr algn="ctr">
              <a:lnSpc>
                <a:spcPct val="15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(Sequential or Functional style)</a:t>
            </a:r>
          </a:p>
        </p:txBody>
      </p:sp>
      <p:sp>
        <p:nvSpPr>
          <p:cNvPr id="16" name="Rounded Rectangle"/>
          <p:cNvSpPr/>
          <p:nvPr/>
        </p:nvSpPr>
        <p:spPr>
          <a:xfrm>
            <a:off x="8430169" y="2844017"/>
            <a:ext cx="3455378" cy="906946"/>
          </a:xfrm>
          <a:prstGeom prst="roundRect">
            <a:avLst>
              <a:gd name="adj" fmla="val 8523"/>
            </a:avLst>
          </a:prstGeom>
          <a:solidFill>
            <a:srgbClr val="D00000"/>
          </a:solidFill>
          <a:ln w="12700">
            <a:miter lim="400000"/>
          </a:ln>
          <a:effectLst>
            <a:outerShdw blurRad="292100" dist="110334" dir="5400000" rotWithShape="0">
              <a:srgbClr val="475D84">
                <a:alpha val="2164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15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en-US" altLang="ko-KR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Model.compile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()</a:t>
            </a:r>
            <a:endParaRPr 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(Set optimizer and loss function)</a:t>
            </a:r>
          </a:p>
        </p:txBody>
      </p:sp>
      <p:sp>
        <p:nvSpPr>
          <p:cNvPr id="18" name="Rounded Rectangle"/>
          <p:cNvSpPr/>
          <p:nvPr/>
        </p:nvSpPr>
        <p:spPr>
          <a:xfrm>
            <a:off x="323664" y="4322655"/>
            <a:ext cx="3455378" cy="906946"/>
          </a:xfrm>
          <a:prstGeom prst="roundRect">
            <a:avLst>
              <a:gd name="adj" fmla="val 8523"/>
            </a:avLst>
          </a:prstGeom>
          <a:solidFill>
            <a:srgbClr val="D00000"/>
          </a:solidFill>
          <a:ln w="12700">
            <a:miter lim="400000"/>
          </a:ln>
          <a:effectLst>
            <a:outerShdw blurRad="292100" dist="110334" dir="5400000" rotWithShape="0">
              <a:srgbClr val="475D84">
                <a:alpha val="2164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15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en-US" altLang="ko-KR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Model.fit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()</a:t>
            </a:r>
            <a:endParaRPr 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(Train model)</a:t>
            </a:r>
          </a:p>
        </p:txBody>
      </p:sp>
      <p:sp>
        <p:nvSpPr>
          <p:cNvPr id="19" name="Rounded Rectangle"/>
          <p:cNvSpPr/>
          <p:nvPr/>
        </p:nvSpPr>
        <p:spPr>
          <a:xfrm>
            <a:off x="4376917" y="4322655"/>
            <a:ext cx="3455378" cy="906946"/>
          </a:xfrm>
          <a:prstGeom prst="roundRect">
            <a:avLst>
              <a:gd name="adj" fmla="val 8523"/>
            </a:avLst>
          </a:prstGeom>
          <a:solidFill>
            <a:srgbClr val="D00000"/>
          </a:solidFill>
          <a:ln w="12700">
            <a:miter lim="400000"/>
          </a:ln>
          <a:effectLst>
            <a:outerShdw blurRad="292100" dist="110334" dir="5400000" rotWithShape="0">
              <a:srgbClr val="475D84">
                <a:alpha val="2164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15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5. </a:t>
            </a:r>
            <a:r>
              <a:rPr lang="en-US" altLang="ko-KR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Model.evaluate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()</a:t>
            </a:r>
            <a:endParaRPr 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(Test model on test dataset)</a:t>
            </a:r>
          </a:p>
        </p:txBody>
      </p:sp>
      <p:sp>
        <p:nvSpPr>
          <p:cNvPr id="20" name="Rounded Rectangle"/>
          <p:cNvSpPr/>
          <p:nvPr/>
        </p:nvSpPr>
        <p:spPr>
          <a:xfrm>
            <a:off x="8430169" y="4322655"/>
            <a:ext cx="3455378" cy="906946"/>
          </a:xfrm>
          <a:prstGeom prst="roundRect">
            <a:avLst>
              <a:gd name="adj" fmla="val 8523"/>
            </a:avLst>
          </a:prstGeom>
          <a:solidFill>
            <a:srgbClr val="D00000"/>
          </a:solidFill>
          <a:ln w="12700">
            <a:miter lim="400000"/>
          </a:ln>
          <a:effectLst>
            <a:outerShdw blurRad="292100" dist="110334" dir="5400000" rotWithShape="0">
              <a:srgbClr val="475D84">
                <a:alpha val="2164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15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6. </a:t>
            </a:r>
            <a:r>
              <a:rPr lang="en-US" altLang="ko-KR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Model.predict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()</a:t>
            </a:r>
            <a:endParaRPr 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(Use model)</a:t>
            </a:r>
          </a:p>
        </p:txBody>
      </p:sp>
      <p:cxnSp>
        <p:nvCxnSpPr>
          <p:cNvPr id="6" name="직선 화살표 연결선 5"/>
          <p:cNvCxnSpPr>
            <a:stCxn id="44" idx="3"/>
            <a:endCxn id="15" idx="1"/>
          </p:cNvCxnSpPr>
          <p:nvPr/>
        </p:nvCxnSpPr>
        <p:spPr>
          <a:xfrm>
            <a:off x="3779041" y="3295719"/>
            <a:ext cx="59787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7832294" y="3288461"/>
            <a:ext cx="59787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3779041" y="4778828"/>
            <a:ext cx="59787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7832294" y="4778828"/>
            <a:ext cx="59787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 7"/>
          <p:cNvCxnSpPr>
            <a:stCxn id="16" idx="2"/>
            <a:endCxn id="18" idx="0"/>
          </p:cNvCxnSpPr>
          <p:nvPr/>
        </p:nvCxnSpPr>
        <p:spPr>
          <a:xfrm rot="5400000">
            <a:off x="5818760" y="-16443"/>
            <a:ext cx="571692" cy="8106505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23664" y="1906778"/>
            <a:ext cx="8620169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새굴림" panose="02030600000101010101" pitchFamily="18" charset="-127"/>
                <a:ea typeface="새굴림" panose="02030600000101010101" pitchFamily="18" charset="-127"/>
              </a:rPr>
              <a:t>Keras</a:t>
            </a:r>
            <a:r>
              <a:rPr lang="ko-KR" altLang="en-US" sz="2000" dirty="0">
                <a:latin typeface="새굴림" panose="02030600000101010101" pitchFamily="18" charset="-127"/>
                <a:ea typeface="새굴림" panose="02030600000101010101" pitchFamily="18" charset="-127"/>
              </a:rPr>
              <a:t> 주요 학습과정</a:t>
            </a:r>
            <a:endParaRPr lang="en-US" altLang="ko-KR" dirty="0"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4801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104260" cy="798953"/>
            <a:chOff x="575803" y="482447"/>
            <a:chExt cx="11234970" cy="191248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 err="1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Keras</a:t>
              </a: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 tutorial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47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PIRL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15" name="Rounded Rectangle"/>
          <p:cNvSpPr/>
          <p:nvPr/>
        </p:nvSpPr>
        <p:spPr>
          <a:xfrm>
            <a:off x="401140" y="1771347"/>
            <a:ext cx="4830283" cy="549818"/>
          </a:xfrm>
          <a:prstGeom prst="roundRect">
            <a:avLst>
              <a:gd name="adj" fmla="val 8523"/>
            </a:avLst>
          </a:prstGeom>
          <a:solidFill>
            <a:srgbClr val="D00000"/>
          </a:solidFill>
          <a:ln w="12700">
            <a:miter lim="400000"/>
          </a:ln>
          <a:effectLst>
            <a:outerShdw blurRad="292100" dist="110334" dir="5400000" rotWithShape="0">
              <a:srgbClr val="475D84">
                <a:alpha val="2164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15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2. Define the model </a:t>
            </a:r>
            <a:r>
              <a:rPr 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(Sequential style)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140" y="2625864"/>
            <a:ext cx="5823814" cy="187656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056191" y="280163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Linear stack of layers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Useful for building simple models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Simple classification network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Encoder – Decoder models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8478" y="4807125"/>
            <a:ext cx="3372951" cy="186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12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104260" cy="798953"/>
            <a:chOff x="575803" y="482447"/>
            <a:chExt cx="11234970" cy="191248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 err="1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Keras</a:t>
              </a: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 tutorial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47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PIRL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15" name="Rounded Rectangle"/>
          <p:cNvSpPr/>
          <p:nvPr/>
        </p:nvSpPr>
        <p:spPr>
          <a:xfrm>
            <a:off x="401140" y="1771347"/>
            <a:ext cx="4830283" cy="549818"/>
          </a:xfrm>
          <a:prstGeom prst="roundRect">
            <a:avLst>
              <a:gd name="adj" fmla="val 8523"/>
            </a:avLst>
          </a:prstGeom>
          <a:solidFill>
            <a:srgbClr val="D00000"/>
          </a:solidFill>
          <a:ln w="12700">
            <a:miter lim="400000"/>
          </a:ln>
          <a:effectLst>
            <a:outerShdw blurRad="292100" dist="110334" dir="5400000" rotWithShape="0">
              <a:srgbClr val="475D84">
                <a:alpha val="2164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15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2. Define the model </a:t>
            </a:r>
            <a:r>
              <a:rPr 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Functional</a:t>
            </a:r>
            <a:r>
              <a:rPr 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style)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141" y="2690081"/>
            <a:ext cx="5173182" cy="216220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204438" y="2690081"/>
            <a:ext cx="6096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Multi–input and Multi–output models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Complex models which forks into 2 or more branches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Models with shared (Weights) layers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3623" y="4780058"/>
            <a:ext cx="4303468" cy="188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696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104260" cy="798953"/>
            <a:chOff x="575803" y="482447"/>
            <a:chExt cx="11234970" cy="191248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 err="1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Keras</a:t>
              </a: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 tutorial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47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PIRL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15" name="Rounded Rectangle"/>
          <p:cNvSpPr/>
          <p:nvPr/>
        </p:nvSpPr>
        <p:spPr>
          <a:xfrm>
            <a:off x="401140" y="1771347"/>
            <a:ext cx="4830283" cy="549818"/>
          </a:xfrm>
          <a:prstGeom prst="roundRect">
            <a:avLst>
              <a:gd name="adj" fmla="val 8523"/>
            </a:avLst>
          </a:prstGeom>
          <a:solidFill>
            <a:srgbClr val="D00000"/>
          </a:solidFill>
          <a:ln w="12700">
            <a:miter lim="400000"/>
          </a:ln>
          <a:effectLst>
            <a:outerShdw blurRad="292100" dist="110334" dir="5400000" rotWithShape="0">
              <a:srgbClr val="475D84">
                <a:alpha val="2164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15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2. Define the model </a:t>
            </a:r>
            <a:r>
              <a:rPr 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Functional</a:t>
            </a:r>
            <a:r>
              <a:rPr 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style)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9554" y="2631098"/>
            <a:ext cx="528637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74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104260" cy="798953"/>
            <a:chOff x="575803" y="482447"/>
            <a:chExt cx="11234970" cy="191248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 err="1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Keras</a:t>
              </a: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 tutorial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47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PIRL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15" name="Rounded Rectangle"/>
          <p:cNvSpPr/>
          <p:nvPr/>
        </p:nvSpPr>
        <p:spPr>
          <a:xfrm>
            <a:off x="401140" y="1477108"/>
            <a:ext cx="4909413" cy="844057"/>
          </a:xfrm>
          <a:prstGeom prst="roundRect">
            <a:avLst>
              <a:gd name="adj" fmla="val 8523"/>
            </a:avLst>
          </a:prstGeom>
          <a:solidFill>
            <a:srgbClr val="D00000"/>
          </a:solidFill>
          <a:ln w="12700">
            <a:miter lim="400000"/>
          </a:ln>
          <a:effectLst>
            <a:outerShdw blurRad="292100" dist="110334" dir="5400000" rotWithShape="0">
              <a:srgbClr val="475D84">
                <a:alpha val="2164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lnSpc>
                <a:spcPct val="15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3. </a:t>
            </a:r>
            <a:r>
              <a:rPr 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Model.compile</a:t>
            </a:r>
            <a:r>
              <a:rPr 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()</a:t>
            </a:r>
          </a:p>
          <a:p>
            <a:pPr>
              <a:lnSpc>
                <a:spcPct val="15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(Set optimizer and loss function)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152293" y="3118900"/>
            <a:ext cx="660302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loss Functions: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Error loss: </a:t>
            </a:r>
            <a:r>
              <a:rPr lang="en-US" altLang="ko-KR" dirty="0" err="1"/>
              <a:t>rmse</a:t>
            </a:r>
            <a:r>
              <a:rPr lang="en-US" altLang="ko-KR" dirty="0"/>
              <a:t>, </a:t>
            </a:r>
            <a:r>
              <a:rPr lang="en-US" altLang="ko-KR" dirty="0" err="1"/>
              <a:t>mse</a:t>
            </a:r>
            <a:r>
              <a:rPr lang="en-US" altLang="ko-KR" dirty="0"/>
              <a:t>, </a:t>
            </a:r>
            <a:r>
              <a:rPr lang="en-US" altLang="ko-KR" dirty="0" err="1"/>
              <a:t>mae</a:t>
            </a:r>
            <a:r>
              <a:rPr lang="en-US" altLang="ko-KR" dirty="0"/>
              <a:t>, </a:t>
            </a:r>
            <a:r>
              <a:rPr lang="en-US" altLang="ko-KR" dirty="0" err="1"/>
              <a:t>mape</a:t>
            </a:r>
            <a:r>
              <a:rPr lang="en-US" altLang="ko-KR" dirty="0"/>
              <a:t>, </a:t>
            </a:r>
            <a:r>
              <a:rPr lang="en-US" altLang="ko-KR" dirty="0" err="1"/>
              <a:t>msle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Hinge loss: squared hinge, hinge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Class loss: binary </a:t>
            </a:r>
            <a:r>
              <a:rPr lang="en-US" altLang="ko-KR" dirty="0" err="1"/>
              <a:t>crossentropy</a:t>
            </a:r>
            <a:r>
              <a:rPr lang="en-US" altLang="ko-KR" dirty="0"/>
              <a:t>, categorical </a:t>
            </a:r>
            <a:r>
              <a:rPr lang="en-US" altLang="ko-KR" dirty="0" err="1"/>
              <a:t>crossentropy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Optimization: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Provides SGD, </a:t>
            </a:r>
            <a:r>
              <a:rPr lang="en-US" altLang="ko-KR" dirty="0" err="1"/>
              <a:t>Adagrad</a:t>
            </a:r>
            <a:r>
              <a:rPr lang="en-US" altLang="ko-KR" dirty="0"/>
              <a:t>, </a:t>
            </a:r>
            <a:r>
              <a:rPr lang="en-US" altLang="ko-KR" dirty="0" err="1"/>
              <a:t>Adadelta</a:t>
            </a:r>
            <a:r>
              <a:rPr lang="en-US" altLang="ko-KR" dirty="0"/>
              <a:t>, </a:t>
            </a:r>
            <a:r>
              <a:rPr lang="en-US" altLang="ko-KR" dirty="0" err="1"/>
              <a:t>Rmsprop</a:t>
            </a:r>
            <a:r>
              <a:rPr lang="en-US" altLang="ko-KR" dirty="0"/>
              <a:t> and Adam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All optimizers can be customized via parameters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812" y="3857991"/>
            <a:ext cx="32956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523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104260" cy="798953"/>
            <a:chOff x="575803" y="482447"/>
            <a:chExt cx="11234970" cy="191248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 err="1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Keras</a:t>
              </a: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 tutorial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47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PIRL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15" name="Rounded Rectangle"/>
          <p:cNvSpPr/>
          <p:nvPr/>
        </p:nvSpPr>
        <p:spPr>
          <a:xfrm>
            <a:off x="401141" y="1477108"/>
            <a:ext cx="2104667" cy="844057"/>
          </a:xfrm>
          <a:prstGeom prst="roundRect">
            <a:avLst>
              <a:gd name="adj" fmla="val 8523"/>
            </a:avLst>
          </a:prstGeom>
          <a:solidFill>
            <a:srgbClr val="D00000"/>
          </a:solidFill>
          <a:ln w="12700">
            <a:miter lim="400000"/>
          </a:ln>
          <a:effectLst>
            <a:outerShdw blurRad="292100" dist="110334" dir="5400000" rotWithShape="0">
              <a:srgbClr val="475D84">
                <a:alpha val="2164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lnSpc>
                <a:spcPct val="15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4. </a:t>
            </a:r>
            <a:r>
              <a:rPr lang="en-US" altLang="ko-KR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Model.fit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()</a:t>
            </a:r>
          </a:p>
          <a:p>
            <a:pPr>
              <a:lnSpc>
                <a:spcPct val="15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 (Train model)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10332" y="3437792"/>
            <a:ext cx="5211237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x: training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y: target (label)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batch_size</a:t>
            </a:r>
            <a:r>
              <a:rPr lang="en-US" altLang="ko-KR" dirty="0"/>
              <a:t>: Number of samples per gradient update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epochs: Number of epochs to train the 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verbose: Integer. 0, 1, or 2. Verbosity mode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t="-2" r="29878" b="46330"/>
          <a:stretch/>
        </p:blipFill>
        <p:spPr>
          <a:xfrm>
            <a:off x="401141" y="3035428"/>
            <a:ext cx="6659082" cy="21981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005357" y="3525711"/>
            <a:ext cx="577633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callbacks: List of callbacks to apply during training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validation_split</a:t>
            </a:r>
            <a:r>
              <a:rPr lang="en-US" altLang="ko-KR" dirty="0"/>
              <a:t>: 0~1, Fraction of the training data to be used as validation data.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validation_data</a:t>
            </a:r>
            <a:r>
              <a:rPr lang="en-US" altLang="ko-KR" dirty="0"/>
              <a:t>: tuple (</a:t>
            </a:r>
            <a:r>
              <a:rPr lang="en-US" altLang="ko-KR" dirty="0" err="1"/>
              <a:t>x_val</a:t>
            </a:r>
            <a:r>
              <a:rPr lang="en-US" altLang="ko-KR" dirty="0"/>
              <a:t>, </a:t>
            </a:r>
            <a:r>
              <a:rPr lang="en-US" altLang="ko-KR" dirty="0" err="1"/>
              <a:t>y_val</a:t>
            </a:r>
            <a:r>
              <a:rPr lang="en-US" altLang="ko-KR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shuffle: Boolean (whether to shuffle the training data before each epoch)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/>
          <a:srcRect t="45082"/>
          <a:stretch/>
        </p:blipFill>
        <p:spPr>
          <a:xfrm>
            <a:off x="401141" y="2627953"/>
            <a:ext cx="9496425" cy="224930"/>
          </a:xfrm>
          <a:prstGeom prst="rect">
            <a:avLst/>
          </a:prstGeom>
        </p:spPr>
      </p:pic>
      <p:cxnSp>
        <p:nvCxnSpPr>
          <p:cNvPr id="10" name="꺾인 연결선 9"/>
          <p:cNvCxnSpPr/>
          <p:nvPr/>
        </p:nvCxnSpPr>
        <p:spPr>
          <a:xfrm flipV="1">
            <a:off x="7060223" y="2749211"/>
            <a:ext cx="2294793" cy="404918"/>
          </a:xfrm>
          <a:prstGeom prst="bentConnector3">
            <a:avLst>
              <a:gd name="adj1" fmla="val 9980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709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직선 연결선 84"/>
          <p:cNvCxnSpPr>
            <a:stCxn id="78" idx="2"/>
            <a:endCxn id="83" idx="6"/>
          </p:cNvCxnSpPr>
          <p:nvPr/>
        </p:nvCxnSpPr>
        <p:spPr>
          <a:xfrm>
            <a:off x="1212574" y="2728291"/>
            <a:ext cx="9004528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104260" cy="798953"/>
            <a:chOff x="575803" y="482447"/>
            <a:chExt cx="11234970" cy="191248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ko-KR" altLang="en-US" sz="3200" b="1" kern="1200" baseline="0" dirty="0" err="1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딥러닝</a:t>
              </a:r>
              <a:r>
                <a:rPr lang="ko-KR" altLang="en-US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 프레임워크 </a:t>
              </a: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Timeline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47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PIRL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42" name="Picture 2" descr="deep learning caffe2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391" y="3225631"/>
            <a:ext cx="960878" cy="50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타원 77"/>
          <p:cNvSpPr/>
          <p:nvPr/>
        </p:nvSpPr>
        <p:spPr>
          <a:xfrm>
            <a:off x="1212574" y="2385391"/>
            <a:ext cx="685800" cy="685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/>
          <p:cNvSpPr/>
          <p:nvPr/>
        </p:nvSpPr>
        <p:spPr>
          <a:xfrm>
            <a:off x="4419054" y="2385391"/>
            <a:ext cx="685800" cy="685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/>
          <p:cNvSpPr/>
          <p:nvPr/>
        </p:nvSpPr>
        <p:spPr>
          <a:xfrm>
            <a:off x="5697116" y="2385391"/>
            <a:ext cx="685800" cy="685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/>
          <p:cNvSpPr/>
          <p:nvPr/>
        </p:nvSpPr>
        <p:spPr>
          <a:xfrm>
            <a:off x="6975178" y="2385391"/>
            <a:ext cx="685800" cy="685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/>
          <p:cNvSpPr/>
          <p:nvPr/>
        </p:nvSpPr>
        <p:spPr>
          <a:xfrm>
            <a:off x="8253240" y="2385391"/>
            <a:ext cx="685800" cy="685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/>
          <p:cNvSpPr/>
          <p:nvPr/>
        </p:nvSpPr>
        <p:spPr>
          <a:xfrm>
            <a:off x="9531302" y="2385391"/>
            <a:ext cx="685800" cy="685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/>
          <p:cNvSpPr txBox="1"/>
          <p:nvPr/>
        </p:nvSpPr>
        <p:spPr>
          <a:xfrm>
            <a:off x="9549009" y="2042492"/>
            <a:ext cx="659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2017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8266562" y="2042492"/>
            <a:ext cx="659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2016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6988361" y="2049010"/>
            <a:ext cx="659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2015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5710160" y="2042492"/>
            <a:ext cx="659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2014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4431959" y="2050871"/>
            <a:ext cx="659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2013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225757" y="2042492"/>
            <a:ext cx="659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2010</a:t>
            </a:r>
          </a:p>
        </p:txBody>
      </p:sp>
      <p:pic>
        <p:nvPicPr>
          <p:cNvPr id="92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1" t="31798" r="6093" b="28927"/>
          <a:stretch/>
        </p:blipFill>
        <p:spPr bwMode="auto">
          <a:xfrm>
            <a:off x="1177562" y="3215692"/>
            <a:ext cx="755544" cy="194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ê´ë ¨ ì´ë¯¸ì§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312" y="3292996"/>
            <a:ext cx="966823" cy="35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4" descr="pytorchì ëí ì´ë¯¸ì§ ê²ìê²°ê³¼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3771" y="3730092"/>
            <a:ext cx="1121752" cy="30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" descr="tensorflowì ëí ì´ë¯¸ì§ ê²ìê²°ê³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757" y="3126792"/>
            <a:ext cx="1233388" cy="70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 descr="kerasì ëí ì´ë¯¸ì§ ê²ìê²°ê³¼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989" y="3704859"/>
            <a:ext cx="1015198" cy="29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7" t="19552" r="18000" b="19578"/>
          <a:stretch/>
        </p:blipFill>
        <p:spPr bwMode="auto">
          <a:xfrm>
            <a:off x="8236645" y="3397683"/>
            <a:ext cx="798500" cy="4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hainerì ëí ì´ë¯¸ì§ ê²ìê²°ê³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757" y="4180653"/>
            <a:ext cx="1293813" cy="27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xnetì ëí ì´ë¯¸ì§ ê²ìê²°ê³¼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290" y="4659605"/>
            <a:ext cx="1107161" cy="37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affe deep learningì ëí ì´ë¯¸ì§ ê²ìê²°ê³¼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316" y="3117395"/>
            <a:ext cx="998746" cy="67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orch deep learningì ëí ì´ë¯¸ì§ ê²ìê²°ê³¼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376" y="3730092"/>
            <a:ext cx="920693" cy="347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333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104260" cy="798953"/>
            <a:chOff x="575803" y="482447"/>
            <a:chExt cx="11234970" cy="191248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 err="1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Keras</a:t>
              </a: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 tutorial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47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PIRL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15" name="Rounded Rectangle"/>
          <p:cNvSpPr/>
          <p:nvPr/>
        </p:nvSpPr>
        <p:spPr>
          <a:xfrm>
            <a:off x="401141" y="1284342"/>
            <a:ext cx="5882384" cy="535658"/>
          </a:xfrm>
          <a:prstGeom prst="roundRect">
            <a:avLst>
              <a:gd name="adj" fmla="val 8523"/>
            </a:avLst>
          </a:prstGeom>
          <a:solidFill>
            <a:srgbClr val="D00000"/>
          </a:solidFill>
          <a:ln w="12700">
            <a:miter lim="400000"/>
          </a:ln>
          <a:effectLst>
            <a:outerShdw blurRad="292100" dist="110334" dir="5400000" rotWithShape="0">
              <a:srgbClr val="475D84">
                <a:alpha val="21640"/>
              </a:srgbClr>
            </a:outerShdw>
          </a:effectLst>
        </p:spPr>
        <p:txBody>
          <a:bodyPr lIns="50800" tIns="50800" rIns="50800" bIns="50800" anchor="ctr"/>
          <a:lstStyle/>
          <a:p>
            <a:pPr lvl="0" algn="ctr">
              <a:lnSpc>
                <a:spcPct val="15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altLang="ko-KR" sz="20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Helvetica Light"/>
              </a:rPr>
              <a:t>5. </a:t>
            </a:r>
            <a:r>
              <a:rPr lang="en-US" altLang="ko-KR" sz="2000" dirty="0" err="1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Helvetica Light"/>
              </a:rPr>
              <a:t>Model.evaluate</a:t>
            </a:r>
            <a:r>
              <a:rPr lang="en-US" altLang="ko-KR" sz="20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Helvetica Light"/>
              </a:rPr>
              <a:t>() </a:t>
            </a:r>
            <a:r>
              <a:rPr lang="en-US" altLang="ko-KR" sz="14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Helvetica Light"/>
              </a:rPr>
              <a:t>(Test model on test dataset)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283524" y="1820000"/>
            <a:ext cx="6096000" cy="17007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x: test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y: target (label)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batch_size</a:t>
            </a:r>
            <a:r>
              <a:rPr lang="en-US" altLang="ko-KR" dirty="0"/>
              <a:t>: Number of samples per evaluation step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verbose: Verbosity mode</a:t>
            </a:r>
            <a:endParaRPr lang="ko-KR" altLang="en-US" dirty="0"/>
          </a:p>
        </p:txBody>
      </p:sp>
      <p:sp>
        <p:nvSpPr>
          <p:cNvPr id="16" name="Rounded Rectangle"/>
          <p:cNvSpPr/>
          <p:nvPr/>
        </p:nvSpPr>
        <p:spPr>
          <a:xfrm>
            <a:off x="401141" y="4189348"/>
            <a:ext cx="4118105" cy="482689"/>
          </a:xfrm>
          <a:prstGeom prst="roundRect">
            <a:avLst>
              <a:gd name="adj" fmla="val 8523"/>
            </a:avLst>
          </a:prstGeom>
          <a:solidFill>
            <a:srgbClr val="D00000"/>
          </a:solidFill>
          <a:ln w="12700">
            <a:miter lim="400000"/>
          </a:ln>
          <a:effectLst>
            <a:outerShdw blurRad="292100" dist="110334" dir="5400000" rotWithShape="0">
              <a:srgbClr val="475D84">
                <a:alpha val="2164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15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6. </a:t>
            </a:r>
            <a:r>
              <a:rPr lang="en-US" altLang="ko-KR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Model.predict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()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(Use model)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l="1536" t="5570" r="1586" b="75024"/>
          <a:stretch/>
        </p:blipFill>
        <p:spPr>
          <a:xfrm>
            <a:off x="401141" y="2139432"/>
            <a:ext cx="5591907" cy="27171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rcRect l="1536" t="57137" r="1586" b="20631"/>
          <a:stretch/>
        </p:blipFill>
        <p:spPr>
          <a:xfrm>
            <a:off x="401141" y="2372424"/>
            <a:ext cx="5591907" cy="31128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141" y="4846758"/>
            <a:ext cx="2390775" cy="28575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283524" y="4656918"/>
            <a:ext cx="6096000" cy="12852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x: input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batch_size</a:t>
            </a:r>
            <a:r>
              <a:rPr lang="en-US" altLang="ko-KR" dirty="0"/>
              <a:t>: Number of samples per predict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verbose: Verbosity mode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3936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-9967990" y="-8200105"/>
            <a:ext cx="24568894" cy="23225944"/>
            <a:chOff x="-17814132" y="-15617260"/>
            <a:chExt cx="44418095" cy="44418095"/>
          </a:xfrm>
        </p:grpSpPr>
        <p:grpSp>
          <p:nvGrpSpPr>
            <p:cNvPr id="5" name="Group"/>
            <p:cNvGrpSpPr/>
            <p:nvPr/>
          </p:nvGrpSpPr>
          <p:grpSpPr>
            <a:xfrm>
              <a:off x="-17814132" y="-15617260"/>
              <a:ext cx="44418095" cy="44418095"/>
              <a:chOff x="0" y="0"/>
              <a:chExt cx="40592575" cy="40592575"/>
            </a:xfrm>
          </p:grpSpPr>
          <p:grpSp>
            <p:nvGrpSpPr>
              <p:cNvPr id="6" name="Group"/>
              <p:cNvGrpSpPr/>
              <p:nvPr/>
            </p:nvGrpSpPr>
            <p:grpSpPr>
              <a:xfrm>
                <a:off x="0" y="0"/>
                <a:ext cx="40592575" cy="40592575"/>
                <a:chOff x="0" y="0"/>
                <a:chExt cx="40592574" cy="40592574"/>
              </a:xfrm>
            </p:grpSpPr>
            <p:sp>
              <p:nvSpPr>
                <p:cNvPr id="10" name="Circle"/>
                <p:cNvSpPr/>
                <p:nvPr/>
              </p:nvSpPr>
              <p:spPr>
                <a:xfrm>
                  <a:off x="11890523" y="11890523"/>
                  <a:ext cx="16811527" cy="1681152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0242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1" name="Circle"/>
                <p:cNvSpPr/>
                <p:nvPr/>
              </p:nvSpPr>
              <p:spPr>
                <a:xfrm>
                  <a:off x="13583446" y="13583446"/>
                  <a:ext cx="13425681" cy="13425681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2329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2" name="Circle"/>
                <p:cNvSpPr/>
                <p:nvPr/>
              </p:nvSpPr>
              <p:spPr>
                <a:xfrm>
                  <a:off x="14985820" y="14985820"/>
                  <a:ext cx="10620934" cy="1062093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41969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3" name="Circle"/>
                <p:cNvSpPr/>
                <p:nvPr/>
              </p:nvSpPr>
              <p:spPr>
                <a:xfrm>
                  <a:off x="16210929" y="16210928"/>
                  <a:ext cx="8170717" cy="817071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5584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4" name="Circle"/>
                <p:cNvSpPr/>
                <p:nvPr/>
              </p:nvSpPr>
              <p:spPr>
                <a:xfrm>
                  <a:off x="17235760" y="17235760"/>
                  <a:ext cx="6121056" cy="6121056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7708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5" name="Circle"/>
                <p:cNvSpPr/>
                <p:nvPr/>
              </p:nvSpPr>
              <p:spPr>
                <a:xfrm>
                  <a:off x="5426561" y="5426561"/>
                  <a:ext cx="29739451" cy="29739451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0242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6" name="Circle"/>
                <p:cNvSpPr/>
                <p:nvPr/>
              </p:nvSpPr>
              <p:spPr>
                <a:xfrm>
                  <a:off x="2613272" y="2830546"/>
                  <a:ext cx="35070446" cy="3507044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956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7" name="Circle"/>
                <p:cNvSpPr/>
                <p:nvPr/>
              </p:nvSpPr>
              <p:spPr>
                <a:xfrm>
                  <a:off x="0" y="0"/>
                  <a:ext cx="40592574" cy="4059257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3601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8" name="Circle"/>
                <p:cNvSpPr/>
                <p:nvPr/>
              </p:nvSpPr>
              <p:spPr>
                <a:xfrm>
                  <a:off x="7901970" y="7901970"/>
                  <a:ext cx="24788634" cy="2478863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614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</p:grpSp>
          <p:sp>
            <p:nvSpPr>
              <p:cNvPr id="7" name="Circle"/>
              <p:cNvSpPr/>
              <p:nvPr/>
            </p:nvSpPr>
            <p:spPr>
              <a:xfrm>
                <a:off x="18400194" y="16429423"/>
                <a:ext cx="357636" cy="357635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8" name="Circle"/>
              <p:cNvSpPr/>
              <p:nvPr/>
            </p:nvSpPr>
            <p:spPr>
              <a:xfrm>
                <a:off x="24541519" y="17161053"/>
                <a:ext cx="250163" cy="250163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9" name="Circle"/>
              <p:cNvSpPr/>
              <p:nvPr/>
            </p:nvSpPr>
            <p:spPr>
              <a:xfrm>
                <a:off x="25108706" y="24529817"/>
                <a:ext cx="447760" cy="447760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19" name="Circle"/>
            <p:cNvSpPr/>
            <p:nvPr/>
          </p:nvSpPr>
          <p:spPr>
            <a:xfrm>
              <a:off x="1955196" y="4039457"/>
              <a:ext cx="4907534" cy="4907534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" name="Circle"/>
            <p:cNvSpPr/>
            <p:nvPr/>
          </p:nvSpPr>
          <p:spPr>
            <a:xfrm>
              <a:off x="7881497" y="7669848"/>
              <a:ext cx="3441875" cy="3441875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1" name="Circle"/>
            <p:cNvSpPr/>
            <p:nvPr/>
          </p:nvSpPr>
          <p:spPr>
            <a:xfrm>
              <a:off x="8994617" y="3740900"/>
              <a:ext cx="1968221" cy="196822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2" name="Circle"/>
            <p:cNvSpPr/>
            <p:nvPr/>
          </p:nvSpPr>
          <p:spPr>
            <a:xfrm>
              <a:off x="1356852" y="10108886"/>
              <a:ext cx="2573003" cy="2573003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3" name="Circle"/>
            <p:cNvSpPr/>
            <p:nvPr/>
          </p:nvSpPr>
          <p:spPr>
            <a:xfrm>
              <a:off x="3733182" y="1925373"/>
              <a:ext cx="1848610" cy="184861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4" name="Circle"/>
            <p:cNvSpPr/>
            <p:nvPr/>
          </p:nvSpPr>
          <p:spPr>
            <a:xfrm>
              <a:off x="6076724" y="-219106"/>
              <a:ext cx="3303426" cy="3303426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5" name="Circle"/>
            <p:cNvSpPr/>
            <p:nvPr/>
          </p:nvSpPr>
          <p:spPr>
            <a:xfrm>
              <a:off x="6076724" y="12120076"/>
              <a:ext cx="2498842" cy="2498842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6" name="Circle"/>
            <p:cNvSpPr/>
            <p:nvPr/>
          </p:nvSpPr>
          <p:spPr>
            <a:xfrm>
              <a:off x="6265350" y="10317379"/>
              <a:ext cx="510935" cy="510935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7" name="Circle"/>
            <p:cNvSpPr/>
            <p:nvPr/>
          </p:nvSpPr>
          <p:spPr>
            <a:xfrm>
              <a:off x="302406" y="1925373"/>
              <a:ext cx="510934" cy="510934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8" name="Circle"/>
            <p:cNvSpPr/>
            <p:nvPr/>
          </p:nvSpPr>
          <p:spPr>
            <a:xfrm>
              <a:off x="7161814" y="4844567"/>
              <a:ext cx="510935" cy="510935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pic>
          <p:nvPicPr>
            <p:cNvPr id="29" name="그림 개체 틀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05" r="5805"/>
            <a:stretch>
              <a:fillRect/>
            </a:stretch>
          </p:blipFill>
          <p:spPr>
            <a:xfrm>
              <a:off x="1356062" y="10074941"/>
              <a:ext cx="2573001" cy="2606948"/>
            </a:xfrm>
            <a:prstGeom prst="ellipse">
              <a:avLst/>
            </a:prstGeom>
          </p:spPr>
        </p:pic>
        <p:pic>
          <p:nvPicPr>
            <p:cNvPr id="30" name="그림 개체 틀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44" r="15544"/>
            <a:stretch>
              <a:fillRect/>
            </a:stretch>
          </p:blipFill>
          <p:spPr>
            <a:xfrm>
              <a:off x="6075417" y="-224676"/>
              <a:ext cx="3306924" cy="3302124"/>
            </a:xfrm>
            <a:prstGeom prst="ellipse">
              <a:avLst/>
            </a:prstGeom>
          </p:spPr>
        </p:pic>
        <p:pic>
          <p:nvPicPr>
            <p:cNvPr id="31" name="그림 개체 틀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>
              <a:fillRect/>
            </a:stretch>
          </p:blipFill>
          <p:spPr>
            <a:xfrm>
              <a:off x="7881938" y="7672388"/>
              <a:ext cx="3433017" cy="3433017"/>
            </a:xfrm>
            <a:prstGeom prst="ellipse">
              <a:avLst/>
            </a:prstGeom>
          </p:spPr>
        </p:pic>
        <p:sp>
          <p:nvSpPr>
            <p:cNvPr id="32" name="Circle"/>
            <p:cNvSpPr/>
            <p:nvPr/>
          </p:nvSpPr>
          <p:spPr>
            <a:xfrm>
              <a:off x="7885389" y="7668565"/>
              <a:ext cx="3441875" cy="3441875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3" name="Circle"/>
            <p:cNvSpPr/>
            <p:nvPr/>
          </p:nvSpPr>
          <p:spPr>
            <a:xfrm>
              <a:off x="6075417" y="-224676"/>
              <a:ext cx="3320171" cy="3330300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4" name="Circle"/>
            <p:cNvSpPr/>
            <p:nvPr/>
          </p:nvSpPr>
          <p:spPr>
            <a:xfrm>
              <a:off x="1356062" y="10074941"/>
              <a:ext cx="2573001" cy="2606948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5380" y="4513676"/>
              <a:ext cx="3357965" cy="3618323"/>
            </a:xfrm>
            <a:prstGeom prst="rect">
              <a:avLst/>
            </a:prstGeom>
          </p:spPr>
        </p:pic>
        <p:sp>
          <p:nvSpPr>
            <p:cNvPr id="36" name="Rectangle 3"/>
            <p:cNvSpPr>
              <a:spLocks/>
            </p:cNvSpPr>
            <p:nvPr/>
          </p:nvSpPr>
          <p:spPr bwMode="auto">
            <a:xfrm>
              <a:off x="6760127" y="6258597"/>
              <a:ext cx="14985819" cy="12556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r" eaLnBrk="1">
                <a:lnSpc>
                  <a:spcPct val="100000"/>
                </a:lnSpc>
                <a:defRPr/>
              </a:pPr>
              <a:r>
                <a:rPr lang="en-US" altLang="ko-KR" sz="3600" b="1" dirty="0">
                  <a:solidFill>
                    <a:srgbClr val="1454A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Image</a:t>
              </a:r>
              <a:r>
                <a:rPr lang="en-US" altLang="ko-KR" sz="3600" b="1" baseline="0" dirty="0">
                  <a:solidFill>
                    <a:srgbClr val="1454A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classification</a:t>
              </a: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9190358" y="4750057"/>
            <a:ext cx="2664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bg1">
                    <a:lumMod val="6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Yeonghyeon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Lee</a:t>
            </a:r>
          </a:p>
        </p:txBody>
      </p:sp>
    </p:spTree>
    <p:extLst>
      <p:ext uri="{BB962C8B-B14F-4D97-AF65-F5344CB8AC3E}">
        <p14:creationId xmlns:p14="http://schemas.microsoft.com/office/powerpoint/2010/main" val="1889270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104260" cy="798953"/>
            <a:chOff x="575803" y="482447"/>
            <a:chExt cx="11234970" cy="191248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Image </a:t>
              </a:r>
              <a:r>
                <a:rPr lang="en-US" altLang="ko-KR" sz="3200" b="1" kern="1200" baseline="0" dirty="0" err="1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classfication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47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PIRL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6634" y="2754557"/>
            <a:ext cx="5657445" cy="2013385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7788729" y="1338943"/>
            <a:ext cx="0" cy="171450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1476375" y="1338943"/>
            <a:ext cx="6312355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V="1">
            <a:off x="1492703" y="1338943"/>
            <a:ext cx="0" cy="8001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/>
          <a:srcRect r="3221"/>
          <a:stretch/>
        </p:blipFill>
        <p:spPr>
          <a:xfrm>
            <a:off x="536122" y="2035581"/>
            <a:ext cx="1880507" cy="2667000"/>
          </a:xfrm>
          <a:prstGeom prst="rect">
            <a:avLst/>
          </a:prstGeom>
        </p:spPr>
      </p:pic>
      <p:cxnSp>
        <p:nvCxnSpPr>
          <p:cNvPr id="41" name="직선 연결선 40"/>
          <p:cNvCxnSpPr/>
          <p:nvPr/>
        </p:nvCxnSpPr>
        <p:spPr>
          <a:xfrm flipV="1">
            <a:off x="6099245" y="4506638"/>
            <a:ext cx="0" cy="8001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6099245" y="5306738"/>
            <a:ext cx="3501955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715711" y="4963886"/>
            <a:ext cx="1044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Cat</a:t>
            </a:r>
            <a:endParaRPr lang="ko-KR" altLang="en-US" sz="36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896240" y="6017001"/>
            <a:ext cx="10348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어떻게 하면 컴퓨터가 </a:t>
            </a:r>
            <a:r>
              <a:rPr lang="en-US" altLang="ko-KR" sz="2800" b="1" dirty="0"/>
              <a:t>‘</a:t>
            </a:r>
            <a:r>
              <a:rPr lang="ko-KR" altLang="en-US" sz="2800" b="1" dirty="0"/>
              <a:t>고양이</a:t>
            </a:r>
            <a:r>
              <a:rPr lang="en-US" altLang="ko-KR" sz="2800" b="1" dirty="0"/>
              <a:t>’</a:t>
            </a:r>
            <a:r>
              <a:rPr lang="ko-KR" altLang="en-US" sz="2800" b="1" dirty="0"/>
              <a:t>를 인식하도록 코딩할 수 있을까</a:t>
            </a:r>
            <a:r>
              <a:rPr lang="en-US" altLang="ko-KR" sz="2800" b="1" dirty="0"/>
              <a:t>?</a:t>
            </a:r>
            <a:r>
              <a:rPr lang="ko-KR" altLang="en-US" sz="28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68173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104260" cy="798953"/>
            <a:chOff x="575803" y="482447"/>
            <a:chExt cx="11234970" cy="191248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Image </a:t>
              </a:r>
              <a:r>
                <a:rPr lang="en-US" altLang="ko-KR" sz="3200" b="1" kern="1200" baseline="0" dirty="0" err="1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classfication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47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PIRL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20" name="Picture 2" descr="Image Classification Pipeli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126" y="2232818"/>
            <a:ext cx="97536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802451" y="5762057"/>
            <a:ext cx="5726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Data  -&gt;  Feature extraction  -&gt;  Classification</a:t>
            </a:r>
            <a:endParaRPr lang="ko-KR" alt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492453" y="1392518"/>
            <a:ext cx="7609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- traditional 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0026360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104260" cy="798953"/>
            <a:chOff x="575803" y="482447"/>
            <a:chExt cx="11234970" cy="191248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Image </a:t>
              </a:r>
              <a:r>
                <a:rPr lang="en-US" altLang="ko-KR" sz="3200" b="1" kern="1200" baseline="0" dirty="0" err="1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classfication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47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PIRL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20" name="Picture 2" descr="Image Classification Pipeli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126" y="2232818"/>
            <a:ext cx="97536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2802451" y="5762057"/>
            <a:ext cx="5726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Data  -&gt;  Feature extraction  -&gt;  Classification</a:t>
            </a: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492453" y="1392518"/>
            <a:ext cx="7609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- traditional image classification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8219661" y="5314454"/>
            <a:ext cx="556592" cy="25146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545637" y="5846530"/>
            <a:ext cx="1846938" cy="36977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719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sp>
        <p:nvSpPr>
          <p:cNvPr id="44" name="Rounded Rectangle"/>
          <p:cNvSpPr/>
          <p:nvPr/>
        </p:nvSpPr>
        <p:spPr>
          <a:xfrm>
            <a:off x="5813825" y="1938129"/>
            <a:ext cx="5971204" cy="3707297"/>
          </a:xfrm>
          <a:prstGeom prst="roundRect">
            <a:avLst>
              <a:gd name="adj" fmla="val 8523"/>
            </a:avLst>
          </a:prstGeom>
          <a:solidFill>
            <a:srgbClr val="FFFFFF"/>
          </a:solidFill>
          <a:ln w="12700">
            <a:miter lim="400000"/>
          </a:ln>
          <a:effectLst>
            <a:outerShdw blurRad="292100" dist="110334" dir="5400000" rotWithShape="0">
              <a:srgbClr val="475D84">
                <a:alpha val="2164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sp>
        <p:nvSpPr>
          <p:cNvPr id="77" name="TextBox 76"/>
          <p:cNvSpPr txBox="1"/>
          <p:nvPr/>
        </p:nvSpPr>
        <p:spPr>
          <a:xfrm>
            <a:off x="6005357" y="2506105"/>
            <a:ext cx="760977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손으로 쓴 숫자들로 이루어진 </a:t>
            </a:r>
            <a:r>
              <a:rPr lang="ko-KR" altLang="en-US" dirty="0" err="1"/>
              <a:t>데이터셋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0~9</a:t>
            </a:r>
            <a:r>
              <a:rPr lang="ko-KR" altLang="en-US" dirty="0"/>
              <a:t>의 </a:t>
            </a:r>
            <a:r>
              <a:rPr lang="en-US" altLang="ko-KR" dirty="0"/>
              <a:t>10</a:t>
            </a:r>
            <a:r>
              <a:rPr lang="ko-KR" altLang="en-US" dirty="0"/>
              <a:t>개 클래스로 구성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28X28</a:t>
            </a:r>
            <a:r>
              <a:rPr lang="ko-KR" altLang="en-US" dirty="0"/>
              <a:t>크기의 </a:t>
            </a:r>
            <a:r>
              <a:rPr lang="en-US" altLang="ko-KR" dirty="0"/>
              <a:t>grayscale </a:t>
            </a:r>
            <a:r>
              <a:rPr lang="ko-KR" altLang="en-US" dirty="0"/>
              <a:t>이미지와</a:t>
            </a:r>
            <a:r>
              <a:rPr lang="en-US" altLang="ko-KR" dirty="0"/>
              <a:t> </a:t>
            </a:r>
            <a:r>
              <a:rPr lang="ko-KR" altLang="en-US" dirty="0"/>
              <a:t>라벨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Training sample : 60,000</a:t>
            </a:r>
            <a:r>
              <a:rPr lang="ko-KR" altLang="en-US" dirty="0"/>
              <a:t>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Test sample : 10,000</a:t>
            </a:r>
            <a:r>
              <a:rPr lang="ko-KR" altLang="en-US" dirty="0"/>
              <a:t>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9220" name="Picture 4" descr="MNIST sample images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48" y="2204200"/>
            <a:ext cx="4031945" cy="245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MNISt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48" y="4660022"/>
            <a:ext cx="421005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480201" y="5955423"/>
            <a:ext cx="35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567524" y="5955423"/>
            <a:ext cx="35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99053" y="5955423"/>
            <a:ext cx="35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630582" y="5955423"/>
            <a:ext cx="35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44830" y="5123055"/>
            <a:ext cx="91731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Image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44830" y="5955421"/>
            <a:ext cx="917318" cy="369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Label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310332" y="222865"/>
            <a:ext cx="7104260" cy="798953"/>
            <a:chOff x="575803" y="482447"/>
            <a:chExt cx="11234970" cy="1912481"/>
          </a:xfrm>
        </p:grpSpPr>
        <p:sp>
          <p:nvSpPr>
            <p:cNvPr id="18" name="TextBox 17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Image </a:t>
              </a:r>
              <a:r>
                <a:rPr lang="en-US" altLang="ko-KR" sz="3200" b="1" kern="1200" baseline="0" dirty="0" err="1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classfication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5803" y="1921172"/>
              <a:ext cx="8723217" cy="47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PIRL Research Department</a:t>
              </a:r>
            </a:p>
          </p:txBody>
        </p:sp>
        <p:pic>
          <p:nvPicPr>
            <p:cNvPr id="2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21" name="TextBox 20"/>
          <p:cNvSpPr txBox="1"/>
          <p:nvPr/>
        </p:nvSpPr>
        <p:spPr>
          <a:xfrm>
            <a:off x="492453" y="1392518"/>
            <a:ext cx="7609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- MNIST Dataset</a:t>
            </a:r>
          </a:p>
        </p:txBody>
      </p:sp>
    </p:spTree>
    <p:extLst>
      <p:ext uri="{BB962C8B-B14F-4D97-AF65-F5344CB8AC3E}">
        <p14:creationId xmlns:p14="http://schemas.microsoft.com/office/powerpoint/2010/main" val="3770861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" t="2072" r="66336" b="3203"/>
          <a:stretch/>
        </p:blipFill>
        <p:spPr>
          <a:xfrm>
            <a:off x="2757479" y="2156338"/>
            <a:ext cx="1889974" cy="27947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310332" y="222865"/>
            <a:ext cx="7104260" cy="798953"/>
            <a:chOff x="575803" y="482447"/>
            <a:chExt cx="11234970" cy="1912481"/>
          </a:xfrm>
        </p:grpSpPr>
        <p:sp>
          <p:nvSpPr>
            <p:cNvPr id="10" name="TextBox 9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Image </a:t>
              </a:r>
              <a:r>
                <a:rPr lang="en-US" altLang="ko-KR" sz="3200" b="1" kern="1200" baseline="0" dirty="0" err="1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classfication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5803" y="1921172"/>
              <a:ext cx="8723217" cy="47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PIRL Research Department</a:t>
              </a:r>
            </a:p>
          </p:txBody>
        </p:sp>
        <p:pic>
          <p:nvPicPr>
            <p:cNvPr id="12" name="Picture 3" descr="C:\Users\admin\Desktop\1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13" name="TextBox 12"/>
          <p:cNvSpPr txBox="1"/>
          <p:nvPr/>
        </p:nvSpPr>
        <p:spPr>
          <a:xfrm>
            <a:off x="492453" y="1392518"/>
            <a:ext cx="7609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- MNIST Dataset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3925" y="2956685"/>
            <a:ext cx="119520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Image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63925" y="5373313"/>
            <a:ext cx="119520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Label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87557" y="5250202"/>
            <a:ext cx="2527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dirty="0"/>
              <a:t> ...... 4 5 7</a:t>
            </a:r>
          </a:p>
        </p:txBody>
      </p:sp>
      <p:sp>
        <p:nvSpPr>
          <p:cNvPr id="6" name="오른쪽 화살표 5"/>
          <p:cNvSpPr/>
          <p:nvPr/>
        </p:nvSpPr>
        <p:spPr>
          <a:xfrm>
            <a:off x="5387011" y="5003847"/>
            <a:ext cx="1699592" cy="113904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one-hot encoding</a:t>
            </a:r>
            <a:endParaRPr lang="ko-KR" altLang="en-US" sz="2000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36" t="2072" r="3514" b="43199"/>
          <a:stretch/>
        </p:blipFill>
        <p:spPr>
          <a:xfrm>
            <a:off x="7625151" y="2105211"/>
            <a:ext cx="3874425" cy="2214053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>
            <a:off x="5838515" y="2794790"/>
            <a:ext cx="1248088" cy="113904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flatten</a:t>
            </a:r>
            <a:endParaRPr lang="ko-KR" altLang="en-US" sz="2000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7714606" y="4731228"/>
          <a:ext cx="365576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576">
                  <a:extLst>
                    <a:ext uri="{9D8B030D-6E8A-4147-A177-3AD203B41FA5}">
                      <a16:colId xmlns:a16="http://schemas.microsoft.com/office/drawing/2014/main" val="310835576"/>
                    </a:ext>
                  </a:extLst>
                </a:gridCol>
                <a:gridCol w="365576">
                  <a:extLst>
                    <a:ext uri="{9D8B030D-6E8A-4147-A177-3AD203B41FA5}">
                      <a16:colId xmlns:a16="http://schemas.microsoft.com/office/drawing/2014/main" val="2963011479"/>
                    </a:ext>
                  </a:extLst>
                </a:gridCol>
                <a:gridCol w="365576">
                  <a:extLst>
                    <a:ext uri="{9D8B030D-6E8A-4147-A177-3AD203B41FA5}">
                      <a16:colId xmlns:a16="http://schemas.microsoft.com/office/drawing/2014/main" val="3905709824"/>
                    </a:ext>
                  </a:extLst>
                </a:gridCol>
                <a:gridCol w="365576">
                  <a:extLst>
                    <a:ext uri="{9D8B030D-6E8A-4147-A177-3AD203B41FA5}">
                      <a16:colId xmlns:a16="http://schemas.microsoft.com/office/drawing/2014/main" val="340758744"/>
                    </a:ext>
                  </a:extLst>
                </a:gridCol>
                <a:gridCol w="365576">
                  <a:extLst>
                    <a:ext uri="{9D8B030D-6E8A-4147-A177-3AD203B41FA5}">
                      <a16:colId xmlns:a16="http://schemas.microsoft.com/office/drawing/2014/main" val="2462882233"/>
                    </a:ext>
                  </a:extLst>
                </a:gridCol>
                <a:gridCol w="365576">
                  <a:extLst>
                    <a:ext uri="{9D8B030D-6E8A-4147-A177-3AD203B41FA5}">
                      <a16:colId xmlns:a16="http://schemas.microsoft.com/office/drawing/2014/main" val="1502859930"/>
                    </a:ext>
                  </a:extLst>
                </a:gridCol>
                <a:gridCol w="365576">
                  <a:extLst>
                    <a:ext uri="{9D8B030D-6E8A-4147-A177-3AD203B41FA5}">
                      <a16:colId xmlns:a16="http://schemas.microsoft.com/office/drawing/2014/main" val="4089181319"/>
                    </a:ext>
                  </a:extLst>
                </a:gridCol>
                <a:gridCol w="365576">
                  <a:extLst>
                    <a:ext uri="{9D8B030D-6E8A-4147-A177-3AD203B41FA5}">
                      <a16:colId xmlns:a16="http://schemas.microsoft.com/office/drawing/2014/main" val="2281213641"/>
                    </a:ext>
                  </a:extLst>
                </a:gridCol>
                <a:gridCol w="365576">
                  <a:extLst>
                    <a:ext uri="{9D8B030D-6E8A-4147-A177-3AD203B41FA5}">
                      <a16:colId xmlns:a16="http://schemas.microsoft.com/office/drawing/2014/main" val="3256624376"/>
                    </a:ext>
                  </a:extLst>
                </a:gridCol>
                <a:gridCol w="365576">
                  <a:extLst>
                    <a:ext uri="{9D8B030D-6E8A-4147-A177-3AD203B41FA5}">
                      <a16:colId xmlns:a16="http://schemas.microsoft.com/office/drawing/2014/main" val="3398293364"/>
                    </a:ext>
                  </a:extLst>
                </a:gridCol>
              </a:tblGrid>
              <a:tr h="3589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424343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/>
          </p:nvPr>
        </p:nvGraphicFramePr>
        <p:xfrm>
          <a:off x="7714606" y="5175444"/>
          <a:ext cx="365576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576">
                  <a:extLst>
                    <a:ext uri="{9D8B030D-6E8A-4147-A177-3AD203B41FA5}">
                      <a16:colId xmlns:a16="http://schemas.microsoft.com/office/drawing/2014/main" val="310835576"/>
                    </a:ext>
                  </a:extLst>
                </a:gridCol>
                <a:gridCol w="365576">
                  <a:extLst>
                    <a:ext uri="{9D8B030D-6E8A-4147-A177-3AD203B41FA5}">
                      <a16:colId xmlns:a16="http://schemas.microsoft.com/office/drawing/2014/main" val="2963011479"/>
                    </a:ext>
                  </a:extLst>
                </a:gridCol>
                <a:gridCol w="365576">
                  <a:extLst>
                    <a:ext uri="{9D8B030D-6E8A-4147-A177-3AD203B41FA5}">
                      <a16:colId xmlns:a16="http://schemas.microsoft.com/office/drawing/2014/main" val="3905709824"/>
                    </a:ext>
                  </a:extLst>
                </a:gridCol>
                <a:gridCol w="365576">
                  <a:extLst>
                    <a:ext uri="{9D8B030D-6E8A-4147-A177-3AD203B41FA5}">
                      <a16:colId xmlns:a16="http://schemas.microsoft.com/office/drawing/2014/main" val="340758744"/>
                    </a:ext>
                  </a:extLst>
                </a:gridCol>
                <a:gridCol w="365576">
                  <a:extLst>
                    <a:ext uri="{9D8B030D-6E8A-4147-A177-3AD203B41FA5}">
                      <a16:colId xmlns:a16="http://schemas.microsoft.com/office/drawing/2014/main" val="2462882233"/>
                    </a:ext>
                  </a:extLst>
                </a:gridCol>
                <a:gridCol w="365576">
                  <a:extLst>
                    <a:ext uri="{9D8B030D-6E8A-4147-A177-3AD203B41FA5}">
                      <a16:colId xmlns:a16="http://schemas.microsoft.com/office/drawing/2014/main" val="1502859930"/>
                    </a:ext>
                  </a:extLst>
                </a:gridCol>
                <a:gridCol w="365576">
                  <a:extLst>
                    <a:ext uri="{9D8B030D-6E8A-4147-A177-3AD203B41FA5}">
                      <a16:colId xmlns:a16="http://schemas.microsoft.com/office/drawing/2014/main" val="4089181319"/>
                    </a:ext>
                  </a:extLst>
                </a:gridCol>
                <a:gridCol w="365576">
                  <a:extLst>
                    <a:ext uri="{9D8B030D-6E8A-4147-A177-3AD203B41FA5}">
                      <a16:colId xmlns:a16="http://schemas.microsoft.com/office/drawing/2014/main" val="2281213641"/>
                    </a:ext>
                  </a:extLst>
                </a:gridCol>
                <a:gridCol w="365576">
                  <a:extLst>
                    <a:ext uri="{9D8B030D-6E8A-4147-A177-3AD203B41FA5}">
                      <a16:colId xmlns:a16="http://schemas.microsoft.com/office/drawing/2014/main" val="3256624376"/>
                    </a:ext>
                  </a:extLst>
                </a:gridCol>
                <a:gridCol w="365576">
                  <a:extLst>
                    <a:ext uri="{9D8B030D-6E8A-4147-A177-3AD203B41FA5}">
                      <a16:colId xmlns:a16="http://schemas.microsoft.com/office/drawing/2014/main" val="3398293364"/>
                    </a:ext>
                  </a:extLst>
                </a:gridCol>
              </a:tblGrid>
              <a:tr h="3589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424343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7714606" y="5619660"/>
          <a:ext cx="365576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576">
                  <a:extLst>
                    <a:ext uri="{9D8B030D-6E8A-4147-A177-3AD203B41FA5}">
                      <a16:colId xmlns:a16="http://schemas.microsoft.com/office/drawing/2014/main" val="310835576"/>
                    </a:ext>
                  </a:extLst>
                </a:gridCol>
                <a:gridCol w="365576">
                  <a:extLst>
                    <a:ext uri="{9D8B030D-6E8A-4147-A177-3AD203B41FA5}">
                      <a16:colId xmlns:a16="http://schemas.microsoft.com/office/drawing/2014/main" val="2963011479"/>
                    </a:ext>
                  </a:extLst>
                </a:gridCol>
                <a:gridCol w="365576">
                  <a:extLst>
                    <a:ext uri="{9D8B030D-6E8A-4147-A177-3AD203B41FA5}">
                      <a16:colId xmlns:a16="http://schemas.microsoft.com/office/drawing/2014/main" val="3905709824"/>
                    </a:ext>
                  </a:extLst>
                </a:gridCol>
                <a:gridCol w="365576">
                  <a:extLst>
                    <a:ext uri="{9D8B030D-6E8A-4147-A177-3AD203B41FA5}">
                      <a16:colId xmlns:a16="http://schemas.microsoft.com/office/drawing/2014/main" val="340758744"/>
                    </a:ext>
                  </a:extLst>
                </a:gridCol>
                <a:gridCol w="365576">
                  <a:extLst>
                    <a:ext uri="{9D8B030D-6E8A-4147-A177-3AD203B41FA5}">
                      <a16:colId xmlns:a16="http://schemas.microsoft.com/office/drawing/2014/main" val="2462882233"/>
                    </a:ext>
                  </a:extLst>
                </a:gridCol>
                <a:gridCol w="365576">
                  <a:extLst>
                    <a:ext uri="{9D8B030D-6E8A-4147-A177-3AD203B41FA5}">
                      <a16:colId xmlns:a16="http://schemas.microsoft.com/office/drawing/2014/main" val="1502859930"/>
                    </a:ext>
                  </a:extLst>
                </a:gridCol>
                <a:gridCol w="365576">
                  <a:extLst>
                    <a:ext uri="{9D8B030D-6E8A-4147-A177-3AD203B41FA5}">
                      <a16:colId xmlns:a16="http://schemas.microsoft.com/office/drawing/2014/main" val="4089181319"/>
                    </a:ext>
                  </a:extLst>
                </a:gridCol>
                <a:gridCol w="365576">
                  <a:extLst>
                    <a:ext uri="{9D8B030D-6E8A-4147-A177-3AD203B41FA5}">
                      <a16:colId xmlns:a16="http://schemas.microsoft.com/office/drawing/2014/main" val="2281213641"/>
                    </a:ext>
                  </a:extLst>
                </a:gridCol>
                <a:gridCol w="365576">
                  <a:extLst>
                    <a:ext uri="{9D8B030D-6E8A-4147-A177-3AD203B41FA5}">
                      <a16:colId xmlns:a16="http://schemas.microsoft.com/office/drawing/2014/main" val="3256624376"/>
                    </a:ext>
                  </a:extLst>
                </a:gridCol>
                <a:gridCol w="365576">
                  <a:extLst>
                    <a:ext uri="{9D8B030D-6E8A-4147-A177-3AD203B41FA5}">
                      <a16:colId xmlns:a16="http://schemas.microsoft.com/office/drawing/2014/main" val="3398293364"/>
                    </a:ext>
                  </a:extLst>
                </a:gridCol>
              </a:tblGrid>
              <a:tr h="3589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424343"/>
                  </a:ext>
                </a:extLst>
              </a:tr>
            </a:tbl>
          </a:graphicData>
        </a:graphic>
      </p:graphicFrame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36" t="39047" r="3514" b="43199"/>
          <a:stretch/>
        </p:blipFill>
        <p:spPr>
          <a:xfrm>
            <a:off x="7714606" y="6131878"/>
            <a:ext cx="3874425" cy="718245"/>
          </a:xfrm>
          <a:prstGeom prst="rect">
            <a:avLst/>
          </a:prstGeom>
        </p:spPr>
      </p:pic>
      <p:sp>
        <p:nvSpPr>
          <p:cNvPr id="2" name="왼쪽 중괄호 1"/>
          <p:cNvSpPr/>
          <p:nvPr/>
        </p:nvSpPr>
        <p:spPr>
          <a:xfrm rot="5400000">
            <a:off x="9292092" y="276968"/>
            <a:ext cx="500785" cy="3655759"/>
          </a:xfrm>
          <a:prstGeom prst="leftBrace">
            <a:avLst>
              <a:gd name="adj1" fmla="val 12692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833139" y="1427585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28*28 =784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862027" y="329523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28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244648" y="179594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28</a:t>
            </a:r>
            <a:endParaRPr lang="ko-KR" altLang="en-US" dirty="0"/>
          </a:p>
        </p:txBody>
      </p:sp>
      <p:sp>
        <p:nvSpPr>
          <p:cNvPr id="28" name="왼쪽 중괄호 27"/>
          <p:cNvSpPr/>
          <p:nvPr/>
        </p:nvSpPr>
        <p:spPr>
          <a:xfrm rot="10800000">
            <a:off x="4517645" y="2613990"/>
            <a:ext cx="319186" cy="1787432"/>
          </a:xfrm>
          <a:prstGeom prst="leftBrace">
            <a:avLst>
              <a:gd name="adj1" fmla="val 12692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왼쪽 중괄호 28"/>
          <p:cNvSpPr/>
          <p:nvPr/>
        </p:nvSpPr>
        <p:spPr>
          <a:xfrm rot="3600000">
            <a:off x="3441597" y="1858960"/>
            <a:ext cx="418206" cy="989728"/>
          </a:xfrm>
          <a:prstGeom prst="leftBrace">
            <a:avLst>
              <a:gd name="adj1" fmla="val 13526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299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310332" y="222865"/>
            <a:ext cx="7104260" cy="798953"/>
            <a:chOff x="575803" y="482447"/>
            <a:chExt cx="11234970" cy="1912481"/>
          </a:xfrm>
        </p:grpSpPr>
        <p:sp>
          <p:nvSpPr>
            <p:cNvPr id="10" name="TextBox 9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Image </a:t>
              </a:r>
              <a:r>
                <a:rPr lang="en-US" altLang="ko-KR" sz="3200" b="1" kern="1200" baseline="0" dirty="0" err="1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classfication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5803" y="1921172"/>
              <a:ext cx="8723217" cy="47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PIRL Research Department</a:t>
              </a:r>
            </a:p>
          </p:txBody>
        </p:sp>
        <p:pic>
          <p:nvPicPr>
            <p:cNvPr id="12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13" name="TextBox 12"/>
          <p:cNvSpPr txBox="1"/>
          <p:nvPr/>
        </p:nvSpPr>
        <p:spPr>
          <a:xfrm>
            <a:off x="492453" y="1392518"/>
            <a:ext cx="7609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- MNIST Dataset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2" t="12060" r="7485" b="6651"/>
          <a:stretch/>
        </p:blipFill>
        <p:spPr>
          <a:xfrm>
            <a:off x="2203153" y="2083815"/>
            <a:ext cx="7604407" cy="395501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744550" y="6038825"/>
            <a:ext cx="4163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/>
              <a:t>&lt;flatten </a:t>
            </a:r>
            <a:r>
              <a:rPr lang="ko-KR" altLang="en-US" sz="2000" dirty="0"/>
              <a:t>된 </a:t>
            </a:r>
            <a:r>
              <a:rPr lang="en-US" altLang="ko-KR" sz="2000" dirty="0"/>
              <a:t>MNIST </a:t>
            </a:r>
            <a:r>
              <a:rPr lang="ko-KR" altLang="en-US" sz="2000" dirty="0"/>
              <a:t>샘플 </a:t>
            </a:r>
            <a:r>
              <a:rPr lang="en-US" altLang="ko-KR" sz="2000" dirty="0"/>
              <a:t>400</a:t>
            </a:r>
            <a:r>
              <a:rPr lang="ko-KR" altLang="en-US" sz="2000" dirty="0"/>
              <a:t>개</a:t>
            </a:r>
            <a:r>
              <a:rPr lang="en-US" altLang="ko-KR" sz="20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813419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표 59"/>
          <p:cNvGraphicFramePr>
            <a:graphicFrameLocks noGrp="1"/>
          </p:cNvGraphicFramePr>
          <p:nvPr>
            <p:extLst/>
          </p:nvPr>
        </p:nvGraphicFramePr>
        <p:xfrm>
          <a:off x="8519631" y="2263546"/>
          <a:ext cx="558221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221">
                  <a:extLst>
                    <a:ext uri="{9D8B030D-6E8A-4147-A177-3AD203B41FA5}">
                      <a16:colId xmlns:a16="http://schemas.microsoft.com/office/drawing/2014/main" val="3982021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0.01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133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0.02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463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0.01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502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201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0.04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673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0.75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73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0.01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194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0.03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785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0.02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4949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0.01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155635"/>
                  </a:ext>
                </a:extLst>
              </a:tr>
            </a:tbl>
          </a:graphicData>
        </a:graphic>
      </p:graphicFrame>
      <p:graphicFrame>
        <p:nvGraphicFramePr>
          <p:cNvPr id="61" name="표 60"/>
          <p:cNvGraphicFramePr>
            <a:graphicFrameLocks noGrp="1"/>
          </p:cNvGraphicFramePr>
          <p:nvPr>
            <p:extLst/>
          </p:nvPr>
        </p:nvGraphicFramePr>
        <p:xfrm>
          <a:off x="10280842" y="2263546"/>
          <a:ext cx="36301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010">
                  <a:extLst>
                    <a:ext uri="{9D8B030D-6E8A-4147-A177-3AD203B41FA5}">
                      <a16:colId xmlns:a16="http://schemas.microsoft.com/office/drawing/2014/main" val="3982021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133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463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502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201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673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73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194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785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4949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155635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310332" y="222865"/>
            <a:ext cx="7104260" cy="798953"/>
            <a:chOff x="575803" y="482447"/>
            <a:chExt cx="11234970" cy="1912481"/>
          </a:xfrm>
        </p:grpSpPr>
        <p:sp>
          <p:nvSpPr>
            <p:cNvPr id="10" name="TextBox 9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Image </a:t>
              </a:r>
              <a:r>
                <a:rPr lang="en-US" altLang="ko-KR" sz="3200" b="1" kern="1200" baseline="0" dirty="0" err="1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classfication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5803" y="1921172"/>
              <a:ext cx="8723217" cy="47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PIRL Research Department</a:t>
              </a:r>
            </a:p>
          </p:txBody>
        </p:sp>
        <p:pic>
          <p:nvPicPr>
            <p:cNvPr id="12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13" name="TextBox 12"/>
          <p:cNvSpPr txBox="1"/>
          <p:nvPr/>
        </p:nvSpPr>
        <p:spPr>
          <a:xfrm>
            <a:off x="492453" y="1392518"/>
            <a:ext cx="7609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- linear classifier</a:t>
            </a:r>
          </a:p>
        </p:txBody>
      </p:sp>
      <p:pic>
        <p:nvPicPr>
          <p:cNvPr id="15" name="Picture 6" descr="MNIS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" t="18896" r="76230" b="11246"/>
          <a:stretch/>
        </p:blipFill>
        <p:spPr bwMode="auto">
          <a:xfrm>
            <a:off x="1143805" y="2017369"/>
            <a:ext cx="1424353" cy="142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9059022" y="2990582"/>
            <a:ext cx="124585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/>
              <a:t>=</a:t>
            </a:r>
            <a:endParaRPr lang="ko-KR" altLang="en-US" sz="11500" b="1" dirty="0"/>
          </a:p>
        </p:txBody>
      </p:sp>
      <p:cxnSp>
        <p:nvCxnSpPr>
          <p:cNvPr id="21" name="꺾인 연결선 20"/>
          <p:cNvCxnSpPr>
            <a:stCxn id="15" idx="3"/>
            <a:endCxn id="14" idx="1"/>
          </p:cNvCxnSpPr>
          <p:nvPr/>
        </p:nvCxnSpPr>
        <p:spPr>
          <a:xfrm>
            <a:off x="2568158" y="2729547"/>
            <a:ext cx="942334" cy="119205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668116" y="3718894"/>
            <a:ext cx="1371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Flatten, </a:t>
            </a:r>
            <a:r>
              <a:rPr lang="en-US" altLang="ko-KR" sz="1200" dirty="0" err="1"/>
              <a:t>nomalize</a:t>
            </a:r>
            <a:endParaRPr lang="ko-KR" altLang="en-US" sz="1200" dirty="0"/>
          </a:p>
        </p:txBody>
      </p:sp>
      <p:sp>
        <p:nvSpPr>
          <p:cNvPr id="37" name="타원 36"/>
          <p:cNvSpPr/>
          <p:nvPr/>
        </p:nvSpPr>
        <p:spPr>
          <a:xfrm>
            <a:off x="9357401" y="3609356"/>
            <a:ext cx="127584" cy="1275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9867844" y="4342644"/>
            <a:ext cx="127584" cy="1275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fully connected layer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33" b="8314"/>
          <a:stretch/>
        </p:blipFill>
        <p:spPr bwMode="auto">
          <a:xfrm>
            <a:off x="5024961" y="2175854"/>
            <a:ext cx="2723859" cy="361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3510492" y="2438246"/>
          <a:ext cx="558221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221">
                  <a:extLst>
                    <a:ext uri="{9D8B030D-6E8A-4147-A177-3AD203B41FA5}">
                      <a16:colId xmlns:a16="http://schemas.microsoft.com/office/drawing/2014/main" val="3982021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502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201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0.45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673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73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0.76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194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0.88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785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0.99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4949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155635"/>
                  </a:ext>
                </a:extLst>
              </a:tr>
            </a:tbl>
          </a:graphicData>
        </a:graphic>
      </p:graphicFrame>
      <p:cxnSp>
        <p:nvCxnSpPr>
          <p:cNvPr id="55" name="직선 화살표 연결선 54"/>
          <p:cNvCxnSpPr/>
          <p:nvPr/>
        </p:nvCxnSpPr>
        <p:spPr>
          <a:xfrm>
            <a:off x="4256766" y="3921606"/>
            <a:ext cx="7681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400145" y="3921606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input</a:t>
            </a:r>
            <a:endParaRPr lang="ko-KR" altLang="en-US" sz="1200" dirty="0"/>
          </a:p>
        </p:txBody>
      </p:sp>
      <p:cxnSp>
        <p:nvCxnSpPr>
          <p:cNvPr id="58" name="직선 화살표 연결선 57"/>
          <p:cNvCxnSpPr/>
          <p:nvPr/>
        </p:nvCxnSpPr>
        <p:spPr>
          <a:xfrm>
            <a:off x="7680950" y="3979247"/>
            <a:ext cx="7681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7711595" y="3979247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62" name="TextBox 61"/>
          <p:cNvSpPr txBox="1"/>
          <p:nvPr/>
        </p:nvSpPr>
        <p:spPr>
          <a:xfrm>
            <a:off x="5124525" y="5766499"/>
            <a:ext cx="252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Fully connected layer</a:t>
            </a:r>
            <a:endParaRPr lang="ko-KR" altLang="en-US" b="1" dirty="0"/>
          </a:p>
        </p:txBody>
      </p:sp>
      <p:cxnSp>
        <p:nvCxnSpPr>
          <p:cNvPr id="2049" name="꺾인 연결선 2048"/>
          <p:cNvCxnSpPr/>
          <p:nvPr/>
        </p:nvCxnSpPr>
        <p:spPr>
          <a:xfrm rot="10800000" flipV="1">
            <a:off x="7414593" y="4470228"/>
            <a:ext cx="2268026" cy="2130988"/>
          </a:xfrm>
          <a:prstGeom prst="bentConnector3">
            <a:avLst>
              <a:gd name="adj1" fmla="val 84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8319204" y="6324218"/>
            <a:ext cx="1362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backpropagation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188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310332" y="222865"/>
            <a:ext cx="7104260" cy="798953"/>
            <a:chOff x="575803" y="482447"/>
            <a:chExt cx="11234970" cy="1912481"/>
          </a:xfrm>
        </p:grpSpPr>
        <p:sp>
          <p:nvSpPr>
            <p:cNvPr id="10" name="TextBox 9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Image </a:t>
              </a:r>
              <a:r>
                <a:rPr lang="en-US" altLang="ko-KR" sz="3200" b="1" kern="1200" baseline="0" dirty="0" err="1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classfication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5803" y="1921172"/>
              <a:ext cx="8723217" cy="47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PIRL Research Department</a:t>
              </a:r>
            </a:p>
          </p:txBody>
        </p:sp>
        <p:pic>
          <p:nvPicPr>
            <p:cNvPr id="12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13" name="TextBox 12"/>
          <p:cNvSpPr txBox="1"/>
          <p:nvPr/>
        </p:nvSpPr>
        <p:spPr>
          <a:xfrm>
            <a:off x="492453" y="1392518"/>
            <a:ext cx="7609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- linear classifier</a:t>
            </a:r>
          </a:p>
        </p:txBody>
      </p:sp>
      <p:pic>
        <p:nvPicPr>
          <p:cNvPr id="15" name="Picture 6" descr="MNIS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" t="18896" r="76230" b="11246"/>
          <a:stretch/>
        </p:blipFill>
        <p:spPr bwMode="auto">
          <a:xfrm>
            <a:off x="3171262" y="1923803"/>
            <a:ext cx="1424353" cy="142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75140" y="3843498"/>
            <a:ext cx="85792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/>
              <a:t>*</a:t>
            </a:r>
            <a:endParaRPr lang="ko-KR" altLang="en-US" sz="115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236040" y="3534853"/>
            <a:ext cx="124585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/>
              <a:t>=</a:t>
            </a:r>
            <a:endParaRPr lang="ko-KR" altLang="en-US" sz="115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384921" y="4716139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[1, 784]</a:t>
            </a:r>
            <a:endParaRPr lang="ko-KR" altLang="en-US" sz="1100" dirty="0"/>
          </a:p>
        </p:txBody>
      </p:sp>
      <p:sp>
        <p:nvSpPr>
          <p:cNvPr id="17" name="TextBox 16"/>
          <p:cNvSpPr txBox="1"/>
          <p:nvPr/>
        </p:nvSpPr>
        <p:spPr>
          <a:xfrm>
            <a:off x="6900238" y="5910677"/>
            <a:ext cx="7360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[784, 10]</a:t>
            </a:r>
            <a:endParaRPr lang="ko-KR" alt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10507280" y="4794910"/>
            <a:ext cx="5822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[1, 10]</a:t>
            </a:r>
            <a:endParaRPr lang="ko-KR" altLang="en-US" sz="1100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270836"/>
              </p:ext>
            </p:extLst>
          </p:nvPr>
        </p:nvGraphicFramePr>
        <p:xfrm>
          <a:off x="6153960" y="2926254"/>
          <a:ext cx="20828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1797082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585495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9068975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503191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197605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6270683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293524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768889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5105044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79321473"/>
                    </a:ext>
                  </a:extLst>
                </a:gridCol>
              </a:tblGrid>
              <a:tr h="331272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4586"/>
                  </a:ext>
                </a:extLst>
              </a:tr>
              <a:tr h="331272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759138"/>
                  </a:ext>
                </a:extLst>
              </a:tr>
              <a:tr h="331272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903532"/>
                  </a:ext>
                </a:extLst>
              </a:tr>
              <a:tr h="331272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202858"/>
                  </a:ext>
                </a:extLst>
              </a:tr>
              <a:tr h="331272"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……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316134"/>
                  </a:ext>
                </a:extLst>
              </a:tr>
              <a:tr h="331272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926621"/>
                  </a:ext>
                </a:extLst>
              </a:tr>
              <a:tr h="331272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949666"/>
                  </a:ext>
                </a:extLst>
              </a:tr>
              <a:tr h="331272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561906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363312"/>
              </p:ext>
            </p:extLst>
          </p:nvPr>
        </p:nvGraphicFramePr>
        <p:xfrm>
          <a:off x="1991860" y="4412996"/>
          <a:ext cx="3383280" cy="2619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910">
                  <a:extLst>
                    <a:ext uri="{9D8B030D-6E8A-4147-A177-3AD203B41FA5}">
                      <a16:colId xmlns:a16="http://schemas.microsoft.com/office/drawing/2014/main" val="221841632"/>
                    </a:ext>
                  </a:extLst>
                </a:gridCol>
                <a:gridCol w="422910">
                  <a:extLst>
                    <a:ext uri="{9D8B030D-6E8A-4147-A177-3AD203B41FA5}">
                      <a16:colId xmlns:a16="http://schemas.microsoft.com/office/drawing/2014/main" val="1689531514"/>
                    </a:ext>
                  </a:extLst>
                </a:gridCol>
                <a:gridCol w="422910">
                  <a:extLst>
                    <a:ext uri="{9D8B030D-6E8A-4147-A177-3AD203B41FA5}">
                      <a16:colId xmlns:a16="http://schemas.microsoft.com/office/drawing/2014/main" val="2901478729"/>
                    </a:ext>
                  </a:extLst>
                </a:gridCol>
                <a:gridCol w="422910">
                  <a:extLst>
                    <a:ext uri="{9D8B030D-6E8A-4147-A177-3AD203B41FA5}">
                      <a16:colId xmlns:a16="http://schemas.microsoft.com/office/drawing/2014/main" val="455444272"/>
                    </a:ext>
                  </a:extLst>
                </a:gridCol>
                <a:gridCol w="422910">
                  <a:extLst>
                    <a:ext uri="{9D8B030D-6E8A-4147-A177-3AD203B41FA5}">
                      <a16:colId xmlns:a16="http://schemas.microsoft.com/office/drawing/2014/main" val="1809127940"/>
                    </a:ext>
                  </a:extLst>
                </a:gridCol>
                <a:gridCol w="422910">
                  <a:extLst>
                    <a:ext uri="{9D8B030D-6E8A-4147-A177-3AD203B41FA5}">
                      <a16:colId xmlns:a16="http://schemas.microsoft.com/office/drawing/2014/main" val="3242726649"/>
                    </a:ext>
                  </a:extLst>
                </a:gridCol>
                <a:gridCol w="422910">
                  <a:extLst>
                    <a:ext uri="{9D8B030D-6E8A-4147-A177-3AD203B41FA5}">
                      <a16:colId xmlns:a16="http://schemas.microsoft.com/office/drawing/2014/main" val="1227833738"/>
                    </a:ext>
                  </a:extLst>
                </a:gridCol>
                <a:gridCol w="422910">
                  <a:extLst>
                    <a:ext uri="{9D8B030D-6E8A-4147-A177-3AD203B41FA5}">
                      <a16:colId xmlns:a16="http://schemas.microsoft.com/office/drawing/2014/main" val="3404675910"/>
                    </a:ext>
                  </a:extLst>
                </a:gridCol>
              </a:tblGrid>
              <a:tr h="2619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0.9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0.45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…….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0.76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0.88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0.99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979484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648824"/>
              </p:ext>
            </p:extLst>
          </p:nvPr>
        </p:nvGraphicFramePr>
        <p:xfrm>
          <a:off x="9354310" y="4480561"/>
          <a:ext cx="2569580" cy="2355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958">
                  <a:extLst>
                    <a:ext uri="{9D8B030D-6E8A-4147-A177-3AD203B41FA5}">
                      <a16:colId xmlns:a16="http://schemas.microsoft.com/office/drawing/2014/main" val="1527417516"/>
                    </a:ext>
                  </a:extLst>
                </a:gridCol>
                <a:gridCol w="256958">
                  <a:extLst>
                    <a:ext uri="{9D8B030D-6E8A-4147-A177-3AD203B41FA5}">
                      <a16:colId xmlns:a16="http://schemas.microsoft.com/office/drawing/2014/main" val="3259448475"/>
                    </a:ext>
                  </a:extLst>
                </a:gridCol>
                <a:gridCol w="256958">
                  <a:extLst>
                    <a:ext uri="{9D8B030D-6E8A-4147-A177-3AD203B41FA5}">
                      <a16:colId xmlns:a16="http://schemas.microsoft.com/office/drawing/2014/main" val="221841632"/>
                    </a:ext>
                  </a:extLst>
                </a:gridCol>
                <a:gridCol w="256958">
                  <a:extLst>
                    <a:ext uri="{9D8B030D-6E8A-4147-A177-3AD203B41FA5}">
                      <a16:colId xmlns:a16="http://schemas.microsoft.com/office/drawing/2014/main" val="1689531514"/>
                    </a:ext>
                  </a:extLst>
                </a:gridCol>
                <a:gridCol w="256958">
                  <a:extLst>
                    <a:ext uri="{9D8B030D-6E8A-4147-A177-3AD203B41FA5}">
                      <a16:colId xmlns:a16="http://schemas.microsoft.com/office/drawing/2014/main" val="2901478729"/>
                    </a:ext>
                  </a:extLst>
                </a:gridCol>
                <a:gridCol w="256958">
                  <a:extLst>
                    <a:ext uri="{9D8B030D-6E8A-4147-A177-3AD203B41FA5}">
                      <a16:colId xmlns:a16="http://schemas.microsoft.com/office/drawing/2014/main" val="455444272"/>
                    </a:ext>
                  </a:extLst>
                </a:gridCol>
                <a:gridCol w="256958">
                  <a:extLst>
                    <a:ext uri="{9D8B030D-6E8A-4147-A177-3AD203B41FA5}">
                      <a16:colId xmlns:a16="http://schemas.microsoft.com/office/drawing/2014/main" val="1809127940"/>
                    </a:ext>
                  </a:extLst>
                </a:gridCol>
                <a:gridCol w="256958">
                  <a:extLst>
                    <a:ext uri="{9D8B030D-6E8A-4147-A177-3AD203B41FA5}">
                      <a16:colId xmlns:a16="http://schemas.microsoft.com/office/drawing/2014/main" val="3242726649"/>
                    </a:ext>
                  </a:extLst>
                </a:gridCol>
                <a:gridCol w="256958">
                  <a:extLst>
                    <a:ext uri="{9D8B030D-6E8A-4147-A177-3AD203B41FA5}">
                      <a16:colId xmlns:a16="http://schemas.microsoft.com/office/drawing/2014/main" val="1227833738"/>
                    </a:ext>
                  </a:extLst>
                </a:gridCol>
                <a:gridCol w="256958">
                  <a:extLst>
                    <a:ext uri="{9D8B030D-6E8A-4147-A177-3AD203B41FA5}">
                      <a16:colId xmlns:a16="http://schemas.microsoft.com/office/drawing/2014/main" val="3404675910"/>
                    </a:ext>
                  </a:extLst>
                </a:gridCol>
              </a:tblGrid>
              <a:tr h="2355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979484"/>
                  </a:ext>
                </a:extLst>
              </a:tr>
            </a:tbl>
          </a:graphicData>
        </a:graphic>
      </p:graphicFrame>
      <p:cxnSp>
        <p:nvCxnSpPr>
          <p:cNvPr id="21" name="꺾인 연결선 20"/>
          <p:cNvCxnSpPr>
            <a:stCxn id="15" idx="2"/>
            <a:endCxn id="8" idx="0"/>
          </p:cNvCxnSpPr>
          <p:nvPr/>
        </p:nvCxnSpPr>
        <p:spPr>
          <a:xfrm rot="5400000">
            <a:off x="3251051" y="3780608"/>
            <a:ext cx="1064838" cy="19993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883438" y="3465078"/>
            <a:ext cx="1371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Flatten, </a:t>
            </a:r>
            <a:r>
              <a:rPr lang="en-US" altLang="ko-KR" sz="1200" dirty="0" err="1"/>
              <a:t>nomalize</a:t>
            </a:r>
            <a:endParaRPr lang="ko-KR" altLang="en-US" sz="1200" dirty="0"/>
          </a:p>
        </p:txBody>
      </p:sp>
      <p:sp>
        <p:nvSpPr>
          <p:cNvPr id="29" name="양쪽 대괄호 28"/>
          <p:cNvSpPr/>
          <p:nvPr/>
        </p:nvSpPr>
        <p:spPr>
          <a:xfrm>
            <a:off x="1847088" y="2350008"/>
            <a:ext cx="6501384" cy="4142232"/>
          </a:xfrm>
          <a:prstGeom prst="bracketPair">
            <a:avLst>
              <a:gd name="adj" fmla="val 6071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378617" y="4281211"/>
            <a:ext cx="1401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/>
              <a:t>Softmax</a:t>
            </a:r>
            <a:endParaRPr lang="ko-KR" altLang="en-US" sz="2400" b="1" dirty="0"/>
          </a:p>
        </p:txBody>
      </p:sp>
      <p:sp>
        <p:nvSpPr>
          <p:cNvPr id="37" name="타원 36"/>
          <p:cNvSpPr/>
          <p:nvPr/>
        </p:nvSpPr>
        <p:spPr>
          <a:xfrm>
            <a:off x="8521893" y="4153627"/>
            <a:ext cx="127584" cy="1275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9032336" y="4886915"/>
            <a:ext cx="127584" cy="1275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꺾인 연결선 38"/>
          <p:cNvCxnSpPr/>
          <p:nvPr/>
        </p:nvCxnSpPr>
        <p:spPr>
          <a:xfrm rot="5400000">
            <a:off x="7111280" y="4994379"/>
            <a:ext cx="1904323" cy="1609976"/>
          </a:xfrm>
          <a:prstGeom prst="bentConnector3">
            <a:avLst>
              <a:gd name="adj1" fmla="val 9999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552438" y="6445605"/>
            <a:ext cx="1362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backpropagation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019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104260" cy="798953"/>
            <a:chOff x="575803" y="482447"/>
            <a:chExt cx="11234970" cy="191248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9006347" cy="900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ko-KR" altLang="en-US" sz="3200" b="1" kern="1200" baseline="0" dirty="0" err="1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딥러닝</a:t>
              </a:r>
              <a:r>
                <a:rPr lang="ko-KR" altLang="en-US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 프레임워크 비교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47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PIRL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42" name="Picture 2" descr="deep learning caffe2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32" y="1232452"/>
            <a:ext cx="2892019" cy="1518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3" name="표 42"/>
          <p:cNvGraphicFramePr>
            <a:graphicFrameLocks noGrp="1"/>
          </p:cNvGraphicFramePr>
          <p:nvPr/>
        </p:nvGraphicFramePr>
        <p:xfrm>
          <a:off x="310326" y="2504196"/>
          <a:ext cx="11606690" cy="914400"/>
        </p:xfrm>
        <a:graphic>
          <a:graphicData uri="http://schemas.openxmlformats.org/drawingml/2006/table">
            <a:tbl>
              <a:tblPr firstRow="1" bandRow="1"/>
              <a:tblGrid>
                <a:gridCol w="1160669">
                  <a:extLst>
                    <a:ext uri="{9D8B030D-6E8A-4147-A177-3AD203B41FA5}">
                      <a16:colId xmlns:a16="http://schemas.microsoft.com/office/drawing/2014/main" val="2876977715"/>
                    </a:ext>
                  </a:extLst>
                </a:gridCol>
                <a:gridCol w="1160669">
                  <a:extLst>
                    <a:ext uri="{9D8B030D-6E8A-4147-A177-3AD203B41FA5}">
                      <a16:colId xmlns:a16="http://schemas.microsoft.com/office/drawing/2014/main" val="2701490865"/>
                    </a:ext>
                  </a:extLst>
                </a:gridCol>
                <a:gridCol w="1160669">
                  <a:extLst>
                    <a:ext uri="{9D8B030D-6E8A-4147-A177-3AD203B41FA5}">
                      <a16:colId xmlns:a16="http://schemas.microsoft.com/office/drawing/2014/main" val="3366821427"/>
                    </a:ext>
                  </a:extLst>
                </a:gridCol>
                <a:gridCol w="1160669">
                  <a:extLst>
                    <a:ext uri="{9D8B030D-6E8A-4147-A177-3AD203B41FA5}">
                      <a16:colId xmlns:a16="http://schemas.microsoft.com/office/drawing/2014/main" val="3789173402"/>
                    </a:ext>
                  </a:extLst>
                </a:gridCol>
                <a:gridCol w="1268894">
                  <a:extLst>
                    <a:ext uri="{9D8B030D-6E8A-4147-A177-3AD203B41FA5}">
                      <a16:colId xmlns:a16="http://schemas.microsoft.com/office/drawing/2014/main" val="2511422424"/>
                    </a:ext>
                  </a:extLst>
                </a:gridCol>
                <a:gridCol w="1052444">
                  <a:extLst>
                    <a:ext uri="{9D8B030D-6E8A-4147-A177-3AD203B41FA5}">
                      <a16:colId xmlns:a16="http://schemas.microsoft.com/office/drawing/2014/main" val="1837486636"/>
                    </a:ext>
                  </a:extLst>
                </a:gridCol>
                <a:gridCol w="1160669">
                  <a:extLst>
                    <a:ext uri="{9D8B030D-6E8A-4147-A177-3AD203B41FA5}">
                      <a16:colId xmlns:a16="http://schemas.microsoft.com/office/drawing/2014/main" val="943894712"/>
                    </a:ext>
                  </a:extLst>
                </a:gridCol>
                <a:gridCol w="1160669">
                  <a:extLst>
                    <a:ext uri="{9D8B030D-6E8A-4147-A177-3AD203B41FA5}">
                      <a16:colId xmlns:a16="http://schemas.microsoft.com/office/drawing/2014/main" val="1835876426"/>
                    </a:ext>
                  </a:extLst>
                </a:gridCol>
                <a:gridCol w="1160669">
                  <a:extLst>
                    <a:ext uri="{9D8B030D-6E8A-4147-A177-3AD203B41FA5}">
                      <a16:colId xmlns:a16="http://schemas.microsoft.com/office/drawing/2014/main" val="3759116898"/>
                    </a:ext>
                  </a:extLst>
                </a:gridCol>
                <a:gridCol w="1160669">
                  <a:extLst>
                    <a:ext uri="{9D8B030D-6E8A-4147-A177-3AD203B41FA5}">
                      <a16:colId xmlns:a16="http://schemas.microsoft.com/office/drawing/2014/main" val="657801012"/>
                    </a:ext>
                  </a:extLst>
                </a:gridCol>
              </a:tblGrid>
              <a:tr h="2503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주체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플랫폼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모바일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언어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인터페이스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OpenMP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Cuda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OPenCL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멀티</a:t>
                      </a:r>
                      <a:r>
                        <a:rPr lang="en-US" altLang="ko-KR" sz="1600" dirty="0"/>
                        <a:t>GPU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분산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799670"/>
                  </a:ext>
                </a:extLst>
              </a:tr>
              <a:tr h="250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BAIR,</a:t>
                      </a:r>
                    </a:p>
                    <a:p>
                      <a:pPr latinLnBrk="1"/>
                      <a:r>
                        <a:rPr lang="en-US" altLang="ko-KR" sz="1600" dirty="0" err="1"/>
                        <a:t>facebook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Linux,</a:t>
                      </a:r>
                      <a:r>
                        <a:rPr lang="en-US" altLang="ko-KR" sz="1600" baseline="0" dirty="0"/>
                        <a:t> Mac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-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C++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Python,</a:t>
                      </a:r>
                      <a:r>
                        <a:rPr lang="en-US" altLang="ko-KR" sz="1600" baseline="0" dirty="0"/>
                        <a:t> C++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-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-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296849"/>
                  </a:ext>
                </a:extLst>
              </a:tr>
            </a:tbl>
          </a:graphicData>
        </a:graphic>
      </p:graphicFrame>
      <p:sp>
        <p:nvSpPr>
          <p:cNvPr id="44" name="Rounded Rectangle"/>
          <p:cNvSpPr/>
          <p:nvPr/>
        </p:nvSpPr>
        <p:spPr>
          <a:xfrm>
            <a:off x="310332" y="3694516"/>
            <a:ext cx="11606685" cy="2577078"/>
          </a:xfrm>
          <a:prstGeom prst="roundRect">
            <a:avLst>
              <a:gd name="adj" fmla="val 8523"/>
            </a:avLst>
          </a:prstGeom>
          <a:solidFill>
            <a:srgbClr val="FFFFFF"/>
          </a:solidFill>
          <a:ln w="12700">
            <a:miter lim="400000"/>
          </a:ln>
          <a:effectLst>
            <a:outerShdw blurRad="292100" dist="110334" dir="5400000" rotWithShape="0">
              <a:srgbClr val="475D84">
                <a:alpha val="2164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grpSp>
        <p:nvGrpSpPr>
          <p:cNvPr id="65" name="그룹 64"/>
          <p:cNvGrpSpPr/>
          <p:nvPr/>
        </p:nvGrpSpPr>
        <p:grpSpPr>
          <a:xfrm>
            <a:off x="501859" y="4899993"/>
            <a:ext cx="800167" cy="470879"/>
            <a:chOff x="3138620" y="7550842"/>
            <a:chExt cx="2265389" cy="914687"/>
          </a:xfrm>
          <a:solidFill>
            <a:srgbClr val="2A78A8"/>
          </a:solidFill>
        </p:grpSpPr>
        <p:sp>
          <p:nvSpPr>
            <p:cNvPr id="66" name="Rounded Rectangle"/>
            <p:cNvSpPr/>
            <p:nvPr/>
          </p:nvSpPr>
          <p:spPr>
            <a:xfrm>
              <a:off x="3138620" y="7729850"/>
              <a:ext cx="2265389" cy="520702"/>
            </a:xfrm>
            <a:prstGeom prst="roundRect">
              <a:avLst>
                <a:gd name="adj" fmla="val 50000"/>
              </a:avLst>
            </a:prstGeom>
            <a:grpFill/>
            <a:ln w="12700">
              <a:miter lim="400000"/>
            </a:ln>
            <a:effectLst>
              <a:outerShdw blurRad="279400" dist="112866" dir="5466904" rotWithShape="0">
                <a:srgbClr val="4983D0">
                  <a:alpha val="6105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7" name="more inform"/>
            <p:cNvSpPr txBox="1"/>
            <p:nvPr/>
          </p:nvSpPr>
          <p:spPr>
            <a:xfrm>
              <a:off x="3138620" y="7550842"/>
              <a:ext cx="2265389" cy="914687"/>
            </a:xfrm>
            <a:prstGeom prst="rect">
              <a:avLst/>
            </a:prstGeom>
            <a:noFill/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ctr">
                <a:lnSpc>
                  <a:spcPct val="100000"/>
                </a:lnSpc>
                <a:defRPr baseline="0">
                  <a:solidFill>
                    <a:srgbClr val="FFFFFF"/>
                  </a:solidFill>
                </a:defRPr>
              </a:lvl1pPr>
            </a:lstStyle>
            <a:p>
              <a:r>
                <a:rPr lang="ko-KR" altLang="en-US" sz="1600" b="1" dirty="0"/>
                <a:t>단점</a:t>
              </a:r>
              <a:endParaRPr sz="1600" b="1" dirty="0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501859" y="5317596"/>
            <a:ext cx="57951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이미지 이외의 데이터 처리에는 부적합</a:t>
            </a:r>
            <a:r>
              <a:rPr lang="en-US" altLang="ko-KR" sz="1600" dirty="0"/>
              <a:t>(</a:t>
            </a:r>
            <a:r>
              <a:rPr lang="ko-KR" altLang="en-US" sz="1600" dirty="0"/>
              <a:t>텍스트</a:t>
            </a:r>
            <a:r>
              <a:rPr lang="en-US" altLang="ko-KR" sz="1600" dirty="0"/>
              <a:t>, </a:t>
            </a:r>
            <a:r>
              <a:rPr lang="ko-KR" altLang="en-US" sz="1600" dirty="0"/>
              <a:t>사운드 등</a:t>
            </a:r>
            <a:r>
              <a:rPr lang="en-US" altLang="ko-KR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유연하지 못한 </a:t>
            </a:r>
            <a:r>
              <a:rPr lang="en-US" altLang="ko-KR" sz="1600" dirty="0"/>
              <a:t>API(C++/CUDA</a:t>
            </a:r>
            <a:r>
              <a:rPr lang="ko-KR" altLang="en-US" sz="1600" dirty="0"/>
              <a:t>로 직접 구현 필요</a:t>
            </a:r>
            <a:r>
              <a:rPr lang="en-US" altLang="ko-KR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문서화가 잘 안되어 있음</a:t>
            </a:r>
          </a:p>
        </p:txBody>
      </p:sp>
      <p:grpSp>
        <p:nvGrpSpPr>
          <p:cNvPr id="74" name="그룹 73"/>
          <p:cNvGrpSpPr/>
          <p:nvPr/>
        </p:nvGrpSpPr>
        <p:grpSpPr>
          <a:xfrm>
            <a:off x="501859" y="3945253"/>
            <a:ext cx="800167" cy="348813"/>
            <a:chOff x="3138620" y="7669399"/>
            <a:chExt cx="2265389" cy="677573"/>
          </a:xfrm>
          <a:solidFill>
            <a:srgbClr val="2A78A8"/>
          </a:solidFill>
        </p:grpSpPr>
        <p:sp>
          <p:nvSpPr>
            <p:cNvPr id="75" name="Rounded Rectangle"/>
            <p:cNvSpPr/>
            <p:nvPr/>
          </p:nvSpPr>
          <p:spPr>
            <a:xfrm>
              <a:off x="3138620" y="7729850"/>
              <a:ext cx="2265389" cy="520702"/>
            </a:xfrm>
            <a:prstGeom prst="roundRect">
              <a:avLst>
                <a:gd name="adj" fmla="val 50000"/>
              </a:avLst>
            </a:prstGeom>
            <a:grpFill/>
            <a:ln w="12700">
              <a:miter lim="400000"/>
            </a:ln>
            <a:effectLst>
              <a:outerShdw blurRad="279400" dist="112866" dir="5466904" rotWithShape="0">
                <a:srgbClr val="4983D0">
                  <a:alpha val="6105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6" name="more inform"/>
            <p:cNvSpPr txBox="1"/>
            <p:nvPr/>
          </p:nvSpPr>
          <p:spPr>
            <a:xfrm>
              <a:off x="3138620" y="7669399"/>
              <a:ext cx="2265389" cy="677573"/>
            </a:xfrm>
            <a:prstGeom prst="rect">
              <a:avLst/>
            </a:prstGeom>
            <a:noFill/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ctr">
                <a:lnSpc>
                  <a:spcPct val="100000"/>
                </a:lnSpc>
                <a:defRPr baseline="0">
                  <a:solidFill>
                    <a:srgbClr val="FFFFFF"/>
                  </a:solidFill>
                </a:defRPr>
              </a:lvl1pPr>
            </a:lstStyle>
            <a:p>
              <a:r>
                <a:rPr lang="ko-KR" altLang="en-US" sz="1600" b="1" dirty="0"/>
                <a:t>장점</a:t>
              </a:r>
              <a:endParaRPr sz="1600" b="1" dirty="0"/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501859" y="4301825"/>
            <a:ext cx="5694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이미지 처리에 특화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Caffe</a:t>
            </a:r>
            <a:r>
              <a:rPr lang="en-US" altLang="ko-KR" sz="1600" dirty="0"/>
              <a:t> Model Zoo</a:t>
            </a:r>
            <a:r>
              <a:rPr lang="ko-KR" altLang="en-US" sz="1600" dirty="0"/>
              <a:t>를 통한 다양한 </a:t>
            </a:r>
            <a:r>
              <a:rPr lang="en-US" altLang="ko-KR" sz="1600" dirty="0"/>
              <a:t>Pre-trained Model </a:t>
            </a:r>
            <a:r>
              <a:rPr lang="ko-KR" altLang="en-US" sz="1600" dirty="0"/>
              <a:t>제공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60331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310332" y="222865"/>
            <a:ext cx="7104260" cy="798953"/>
            <a:chOff x="575803" y="482447"/>
            <a:chExt cx="11234970" cy="1912481"/>
          </a:xfrm>
        </p:grpSpPr>
        <p:sp>
          <p:nvSpPr>
            <p:cNvPr id="10" name="TextBox 9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Image </a:t>
              </a:r>
              <a:r>
                <a:rPr lang="en-US" altLang="ko-KR" sz="3200" b="1" kern="1200" baseline="0" dirty="0" err="1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classfication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5803" y="1921172"/>
              <a:ext cx="8723217" cy="47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PIRL Research Department</a:t>
              </a:r>
            </a:p>
          </p:txBody>
        </p:sp>
        <p:pic>
          <p:nvPicPr>
            <p:cNvPr id="12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13" name="TextBox 12"/>
          <p:cNvSpPr txBox="1"/>
          <p:nvPr/>
        </p:nvSpPr>
        <p:spPr>
          <a:xfrm>
            <a:off x="492453" y="1392518"/>
            <a:ext cx="7609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- linear classifier</a:t>
            </a:r>
          </a:p>
        </p:txBody>
      </p:sp>
      <p:pic>
        <p:nvPicPr>
          <p:cNvPr id="15" name="Picture 6" descr="MNIS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" t="18896" r="76230" b="11246"/>
          <a:stretch/>
        </p:blipFill>
        <p:spPr bwMode="auto">
          <a:xfrm>
            <a:off x="3171262" y="1923803"/>
            <a:ext cx="1424353" cy="142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75140" y="3843498"/>
            <a:ext cx="85792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/>
              <a:t>*</a:t>
            </a:r>
            <a:endParaRPr lang="ko-KR" altLang="en-US" sz="115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236040" y="3534853"/>
            <a:ext cx="124585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/>
              <a:t>=</a:t>
            </a:r>
            <a:endParaRPr lang="ko-KR" altLang="en-US" sz="115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384921" y="4716139"/>
            <a:ext cx="6591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[1, 784]</a:t>
            </a:r>
            <a:endParaRPr lang="ko-KR" altLang="en-US" sz="1100" dirty="0"/>
          </a:p>
        </p:txBody>
      </p:sp>
      <p:sp>
        <p:nvSpPr>
          <p:cNvPr id="17" name="TextBox 16"/>
          <p:cNvSpPr txBox="1"/>
          <p:nvPr/>
        </p:nvSpPr>
        <p:spPr>
          <a:xfrm>
            <a:off x="6900238" y="5910677"/>
            <a:ext cx="7360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[784, 10]</a:t>
            </a:r>
            <a:endParaRPr lang="ko-KR" alt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10507280" y="4794910"/>
            <a:ext cx="5822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[1, 10]</a:t>
            </a:r>
            <a:endParaRPr lang="ko-KR" altLang="en-US" sz="1100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6153960" y="2926254"/>
          <a:ext cx="208280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31797082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5854951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9068975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8503191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1976054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6270683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293524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9768889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5105044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279321473"/>
                    </a:ext>
                  </a:extLst>
                </a:gridCol>
              </a:tblGrid>
              <a:tr h="331272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4586"/>
                  </a:ext>
                </a:extLst>
              </a:tr>
              <a:tr h="331272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759138"/>
                  </a:ext>
                </a:extLst>
              </a:tr>
              <a:tr h="331272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903532"/>
                  </a:ext>
                </a:extLst>
              </a:tr>
              <a:tr h="331272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202858"/>
                  </a:ext>
                </a:extLst>
              </a:tr>
              <a:tr h="331272"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……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316134"/>
                  </a:ext>
                </a:extLst>
              </a:tr>
              <a:tr h="331272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926621"/>
                  </a:ext>
                </a:extLst>
              </a:tr>
              <a:tr h="331272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949666"/>
                  </a:ext>
                </a:extLst>
              </a:tr>
              <a:tr h="331272"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?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561906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1991860" y="4412996"/>
          <a:ext cx="3383280" cy="2619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910">
                  <a:extLst>
                    <a:ext uri="{9D8B030D-6E8A-4147-A177-3AD203B41FA5}">
                      <a16:colId xmlns:a16="http://schemas.microsoft.com/office/drawing/2014/main" val="221841632"/>
                    </a:ext>
                  </a:extLst>
                </a:gridCol>
                <a:gridCol w="422910">
                  <a:extLst>
                    <a:ext uri="{9D8B030D-6E8A-4147-A177-3AD203B41FA5}">
                      <a16:colId xmlns:a16="http://schemas.microsoft.com/office/drawing/2014/main" val="1689531514"/>
                    </a:ext>
                  </a:extLst>
                </a:gridCol>
                <a:gridCol w="422910">
                  <a:extLst>
                    <a:ext uri="{9D8B030D-6E8A-4147-A177-3AD203B41FA5}">
                      <a16:colId xmlns:a16="http://schemas.microsoft.com/office/drawing/2014/main" val="2901478729"/>
                    </a:ext>
                  </a:extLst>
                </a:gridCol>
                <a:gridCol w="422910">
                  <a:extLst>
                    <a:ext uri="{9D8B030D-6E8A-4147-A177-3AD203B41FA5}">
                      <a16:colId xmlns:a16="http://schemas.microsoft.com/office/drawing/2014/main" val="455444272"/>
                    </a:ext>
                  </a:extLst>
                </a:gridCol>
                <a:gridCol w="422910">
                  <a:extLst>
                    <a:ext uri="{9D8B030D-6E8A-4147-A177-3AD203B41FA5}">
                      <a16:colId xmlns:a16="http://schemas.microsoft.com/office/drawing/2014/main" val="1809127940"/>
                    </a:ext>
                  </a:extLst>
                </a:gridCol>
                <a:gridCol w="422910">
                  <a:extLst>
                    <a:ext uri="{9D8B030D-6E8A-4147-A177-3AD203B41FA5}">
                      <a16:colId xmlns:a16="http://schemas.microsoft.com/office/drawing/2014/main" val="3242726649"/>
                    </a:ext>
                  </a:extLst>
                </a:gridCol>
                <a:gridCol w="422910">
                  <a:extLst>
                    <a:ext uri="{9D8B030D-6E8A-4147-A177-3AD203B41FA5}">
                      <a16:colId xmlns:a16="http://schemas.microsoft.com/office/drawing/2014/main" val="1227833738"/>
                    </a:ext>
                  </a:extLst>
                </a:gridCol>
                <a:gridCol w="422910">
                  <a:extLst>
                    <a:ext uri="{9D8B030D-6E8A-4147-A177-3AD203B41FA5}">
                      <a16:colId xmlns:a16="http://schemas.microsoft.com/office/drawing/2014/main" val="3404675910"/>
                    </a:ext>
                  </a:extLst>
                </a:gridCol>
              </a:tblGrid>
              <a:tr h="2619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0.9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0.45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…….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0.76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0.88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0.99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979484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9354310" y="4480561"/>
          <a:ext cx="2569580" cy="2355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958">
                  <a:extLst>
                    <a:ext uri="{9D8B030D-6E8A-4147-A177-3AD203B41FA5}">
                      <a16:colId xmlns:a16="http://schemas.microsoft.com/office/drawing/2014/main" val="1527417516"/>
                    </a:ext>
                  </a:extLst>
                </a:gridCol>
                <a:gridCol w="256958">
                  <a:extLst>
                    <a:ext uri="{9D8B030D-6E8A-4147-A177-3AD203B41FA5}">
                      <a16:colId xmlns:a16="http://schemas.microsoft.com/office/drawing/2014/main" val="3259448475"/>
                    </a:ext>
                  </a:extLst>
                </a:gridCol>
                <a:gridCol w="256958">
                  <a:extLst>
                    <a:ext uri="{9D8B030D-6E8A-4147-A177-3AD203B41FA5}">
                      <a16:colId xmlns:a16="http://schemas.microsoft.com/office/drawing/2014/main" val="221841632"/>
                    </a:ext>
                  </a:extLst>
                </a:gridCol>
                <a:gridCol w="256958">
                  <a:extLst>
                    <a:ext uri="{9D8B030D-6E8A-4147-A177-3AD203B41FA5}">
                      <a16:colId xmlns:a16="http://schemas.microsoft.com/office/drawing/2014/main" val="1689531514"/>
                    </a:ext>
                  </a:extLst>
                </a:gridCol>
                <a:gridCol w="256958">
                  <a:extLst>
                    <a:ext uri="{9D8B030D-6E8A-4147-A177-3AD203B41FA5}">
                      <a16:colId xmlns:a16="http://schemas.microsoft.com/office/drawing/2014/main" val="2901478729"/>
                    </a:ext>
                  </a:extLst>
                </a:gridCol>
                <a:gridCol w="256958">
                  <a:extLst>
                    <a:ext uri="{9D8B030D-6E8A-4147-A177-3AD203B41FA5}">
                      <a16:colId xmlns:a16="http://schemas.microsoft.com/office/drawing/2014/main" val="455444272"/>
                    </a:ext>
                  </a:extLst>
                </a:gridCol>
                <a:gridCol w="256958">
                  <a:extLst>
                    <a:ext uri="{9D8B030D-6E8A-4147-A177-3AD203B41FA5}">
                      <a16:colId xmlns:a16="http://schemas.microsoft.com/office/drawing/2014/main" val="1809127940"/>
                    </a:ext>
                  </a:extLst>
                </a:gridCol>
                <a:gridCol w="256958">
                  <a:extLst>
                    <a:ext uri="{9D8B030D-6E8A-4147-A177-3AD203B41FA5}">
                      <a16:colId xmlns:a16="http://schemas.microsoft.com/office/drawing/2014/main" val="3242726649"/>
                    </a:ext>
                  </a:extLst>
                </a:gridCol>
                <a:gridCol w="256958">
                  <a:extLst>
                    <a:ext uri="{9D8B030D-6E8A-4147-A177-3AD203B41FA5}">
                      <a16:colId xmlns:a16="http://schemas.microsoft.com/office/drawing/2014/main" val="1227833738"/>
                    </a:ext>
                  </a:extLst>
                </a:gridCol>
                <a:gridCol w="256958">
                  <a:extLst>
                    <a:ext uri="{9D8B030D-6E8A-4147-A177-3AD203B41FA5}">
                      <a16:colId xmlns:a16="http://schemas.microsoft.com/office/drawing/2014/main" val="3404675910"/>
                    </a:ext>
                  </a:extLst>
                </a:gridCol>
              </a:tblGrid>
              <a:tr h="2355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979484"/>
                  </a:ext>
                </a:extLst>
              </a:tr>
            </a:tbl>
          </a:graphicData>
        </a:graphic>
      </p:graphicFrame>
      <p:cxnSp>
        <p:nvCxnSpPr>
          <p:cNvPr id="21" name="꺾인 연결선 20"/>
          <p:cNvCxnSpPr>
            <a:stCxn id="15" idx="2"/>
            <a:endCxn id="8" idx="0"/>
          </p:cNvCxnSpPr>
          <p:nvPr/>
        </p:nvCxnSpPr>
        <p:spPr>
          <a:xfrm rot="5400000">
            <a:off x="3251051" y="3780608"/>
            <a:ext cx="1064838" cy="19993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883438" y="3465078"/>
            <a:ext cx="1371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Flatten, </a:t>
            </a:r>
            <a:r>
              <a:rPr lang="en-US" altLang="ko-KR" sz="1200" dirty="0" err="1"/>
              <a:t>nomalize</a:t>
            </a:r>
            <a:endParaRPr lang="ko-KR" altLang="en-US" sz="1200" dirty="0"/>
          </a:p>
        </p:txBody>
      </p:sp>
      <p:sp>
        <p:nvSpPr>
          <p:cNvPr id="29" name="양쪽 대괄호 28"/>
          <p:cNvSpPr/>
          <p:nvPr/>
        </p:nvSpPr>
        <p:spPr>
          <a:xfrm>
            <a:off x="1847088" y="2350008"/>
            <a:ext cx="6501384" cy="4142232"/>
          </a:xfrm>
          <a:prstGeom prst="bracketPair">
            <a:avLst>
              <a:gd name="adj" fmla="val 6071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378617" y="4281211"/>
            <a:ext cx="1401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/>
              <a:t>Softmax</a:t>
            </a:r>
            <a:endParaRPr lang="ko-KR" altLang="en-US" sz="2400" b="1" dirty="0"/>
          </a:p>
        </p:txBody>
      </p:sp>
      <p:sp>
        <p:nvSpPr>
          <p:cNvPr id="37" name="타원 36"/>
          <p:cNvSpPr/>
          <p:nvPr/>
        </p:nvSpPr>
        <p:spPr>
          <a:xfrm>
            <a:off x="8521893" y="4153627"/>
            <a:ext cx="127584" cy="1275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9032336" y="4886915"/>
            <a:ext cx="127584" cy="1275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6153958" y="2926255"/>
            <a:ext cx="208731" cy="2926080"/>
          </a:xfrm>
          <a:prstGeom prst="rect">
            <a:avLst/>
          </a:prstGeom>
          <a:solidFill>
            <a:srgbClr val="C0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367933" y="2926254"/>
            <a:ext cx="207065" cy="2926080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573657" y="2926253"/>
            <a:ext cx="201969" cy="2926080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775626" y="2926253"/>
            <a:ext cx="221085" cy="2926080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988642" y="2926253"/>
            <a:ext cx="206099" cy="2926080"/>
          </a:xfrm>
          <a:prstGeom prst="rect">
            <a:avLst/>
          </a:prstGeom>
          <a:solidFill>
            <a:srgbClr val="92D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7194742" y="2926253"/>
            <a:ext cx="218178" cy="2926080"/>
          </a:xfrm>
          <a:prstGeom prst="rect">
            <a:avLst/>
          </a:prstGeom>
          <a:solidFill>
            <a:srgbClr val="00B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7411176" y="2926253"/>
            <a:ext cx="209212" cy="2926080"/>
          </a:xfrm>
          <a:prstGeom prst="rect">
            <a:avLst/>
          </a:prstGeom>
          <a:solidFill>
            <a:srgbClr val="00B0F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620387" y="2926253"/>
            <a:ext cx="207015" cy="2926080"/>
          </a:xfrm>
          <a:prstGeom prst="rect">
            <a:avLst/>
          </a:prstGeom>
          <a:solidFill>
            <a:srgbClr val="0070C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7808803" y="2919694"/>
            <a:ext cx="227018" cy="2939200"/>
          </a:xfrm>
          <a:prstGeom prst="rect">
            <a:avLst/>
          </a:prstGeom>
          <a:solidFill>
            <a:srgbClr val="00206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8028030" y="2919694"/>
            <a:ext cx="208730" cy="2926080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꺾인 연결선 34"/>
          <p:cNvCxnSpPr>
            <a:endCxn id="2" idx="2"/>
          </p:cNvCxnSpPr>
          <p:nvPr/>
        </p:nvCxnSpPr>
        <p:spPr>
          <a:xfrm flipV="1">
            <a:off x="5158389" y="5852335"/>
            <a:ext cx="1099935" cy="67001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973489" y="6332161"/>
            <a:ext cx="1244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Linear classifier</a:t>
            </a:r>
            <a:endParaRPr lang="ko-KR" altLang="en-US" sz="1200" dirty="0"/>
          </a:p>
        </p:txBody>
      </p:sp>
      <p:sp>
        <p:nvSpPr>
          <p:cNvPr id="39" name="직사각형 38"/>
          <p:cNvSpPr/>
          <p:nvPr/>
        </p:nvSpPr>
        <p:spPr>
          <a:xfrm>
            <a:off x="9355257" y="4480561"/>
            <a:ext cx="261089" cy="235578"/>
          </a:xfrm>
          <a:prstGeom prst="rect">
            <a:avLst/>
          </a:prstGeom>
          <a:solidFill>
            <a:srgbClr val="C0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9616347" y="4480561"/>
            <a:ext cx="254140" cy="235577"/>
          </a:xfrm>
          <a:prstGeom prst="rect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9870487" y="4480560"/>
            <a:ext cx="246958" cy="235578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10117444" y="4480559"/>
            <a:ext cx="267737" cy="235579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0385181" y="4480558"/>
            <a:ext cx="262894" cy="235580"/>
          </a:xfrm>
          <a:prstGeom prst="rect">
            <a:avLst/>
          </a:prstGeom>
          <a:solidFill>
            <a:srgbClr val="92D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10639322" y="4480556"/>
            <a:ext cx="255308" cy="235582"/>
          </a:xfrm>
          <a:prstGeom prst="rect">
            <a:avLst/>
          </a:prstGeom>
          <a:solidFill>
            <a:srgbClr val="00B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10899875" y="4480555"/>
            <a:ext cx="240546" cy="235583"/>
          </a:xfrm>
          <a:prstGeom prst="rect">
            <a:avLst/>
          </a:prstGeom>
          <a:solidFill>
            <a:srgbClr val="00B0F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11154015" y="4480555"/>
            <a:ext cx="254141" cy="235583"/>
          </a:xfrm>
          <a:prstGeom prst="rect">
            <a:avLst/>
          </a:prstGeom>
          <a:solidFill>
            <a:srgbClr val="0070C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11420545" y="4480555"/>
            <a:ext cx="250505" cy="235583"/>
          </a:xfrm>
          <a:prstGeom prst="rect">
            <a:avLst/>
          </a:prstGeom>
          <a:solidFill>
            <a:srgbClr val="00206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11672218" y="4480560"/>
            <a:ext cx="259386" cy="235577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꺾인 연결선 48"/>
          <p:cNvCxnSpPr/>
          <p:nvPr/>
        </p:nvCxnSpPr>
        <p:spPr>
          <a:xfrm rot="5400000">
            <a:off x="7111280" y="4994379"/>
            <a:ext cx="1904323" cy="1609976"/>
          </a:xfrm>
          <a:prstGeom prst="bentConnector3">
            <a:avLst>
              <a:gd name="adj1" fmla="val 9999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552438" y="6445605"/>
            <a:ext cx="1362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backpropagation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538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310332" y="222865"/>
            <a:ext cx="7104260" cy="798953"/>
            <a:chOff x="575803" y="482447"/>
            <a:chExt cx="11234970" cy="1912481"/>
          </a:xfrm>
        </p:grpSpPr>
        <p:sp>
          <p:nvSpPr>
            <p:cNvPr id="10" name="TextBox 9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Image </a:t>
              </a:r>
              <a:r>
                <a:rPr lang="en-US" altLang="ko-KR" sz="3200" b="1" kern="1200" baseline="0" dirty="0" err="1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classfication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5803" y="1921172"/>
              <a:ext cx="8723217" cy="47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PIRL Research Department</a:t>
              </a:r>
            </a:p>
          </p:txBody>
        </p:sp>
        <p:pic>
          <p:nvPicPr>
            <p:cNvPr id="12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13" name="TextBox 12"/>
          <p:cNvSpPr txBox="1"/>
          <p:nvPr/>
        </p:nvSpPr>
        <p:spPr>
          <a:xfrm>
            <a:off x="492453" y="1392518"/>
            <a:ext cx="7609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- linear classifier</a:t>
            </a:r>
          </a:p>
        </p:txBody>
      </p:sp>
      <p:pic>
        <p:nvPicPr>
          <p:cNvPr id="15" name="Picture 6" descr="MNIS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" t="18896" r="76230" b="11246"/>
          <a:stretch/>
        </p:blipFill>
        <p:spPr bwMode="auto">
          <a:xfrm>
            <a:off x="9035988" y="2400771"/>
            <a:ext cx="548970" cy="54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화살표 연결선 13"/>
          <p:cNvCxnSpPr/>
          <p:nvPr/>
        </p:nvCxnSpPr>
        <p:spPr>
          <a:xfrm>
            <a:off x="2217107" y="4183693"/>
            <a:ext cx="83924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6300592" y="1932668"/>
            <a:ext cx="0" cy="45020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6" descr="MNIS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" t="18896" r="76230" b="11246"/>
          <a:stretch/>
        </p:blipFill>
        <p:spPr bwMode="auto">
          <a:xfrm>
            <a:off x="9433189" y="2949742"/>
            <a:ext cx="548970" cy="54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MNIS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" t="18896" r="76230" b="11246"/>
          <a:stretch/>
        </p:blipFill>
        <p:spPr bwMode="auto">
          <a:xfrm>
            <a:off x="9835108" y="2164704"/>
            <a:ext cx="548970" cy="54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" descr="MNIS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" t="18896" r="76230" b="11246"/>
          <a:stretch/>
        </p:blipFill>
        <p:spPr bwMode="auto">
          <a:xfrm>
            <a:off x="8388353" y="1868692"/>
            <a:ext cx="548970" cy="54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직선 연결선 52"/>
          <p:cNvCxnSpPr/>
          <p:nvPr/>
        </p:nvCxnSpPr>
        <p:spPr>
          <a:xfrm>
            <a:off x="7114784" y="1579773"/>
            <a:ext cx="3832964" cy="440766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6" descr="MNIS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01" t="17321" r="2989" b="8223"/>
          <a:stretch/>
        </p:blipFill>
        <p:spPr bwMode="auto">
          <a:xfrm>
            <a:off x="3358874" y="2331539"/>
            <a:ext cx="503588" cy="50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MNIS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01" t="17321" r="2989" b="8223"/>
          <a:stretch/>
        </p:blipFill>
        <p:spPr bwMode="auto">
          <a:xfrm>
            <a:off x="3358874" y="2889398"/>
            <a:ext cx="503588" cy="50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 descr="MNIS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01" t="17321" r="2989" b="8223"/>
          <a:stretch/>
        </p:blipFill>
        <p:spPr bwMode="auto">
          <a:xfrm>
            <a:off x="4089519" y="2899034"/>
            <a:ext cx="503588" cy="50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 descr="MNIS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01" t="17321" r="2989" b="8223"/>
          <a:stretch/>
        </p:blipFill>
        <p:spPr bwMode="auto">
          <a:xfrm>
            <a:off x="4345069" y="2246407"/>
            <a:ext cx="503588" cy="50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MNIS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2" t="17898" r="51816" b="9580"/>
          <a:stretch/>
        </p:blipFill>
        <p:spPr bwMode="auto">
          <a:xfrm>
            <a:off x="4999837" y="4607723"/>
            <a:ext cx="688931" cy="67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" descr="MNIS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2" t="17898" r="51816" b="9580"/>
          <a:stretch/>
        </p:blipFill>
        <p:spPr bwMode="auto">
          <a:xfrm>
            <a:off x="3503111" y="4745634"/>
            <a:ext cx="688931" cy="67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" descr="MNIS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2" t="17898" r="51816" b="9580"/>
          <a:stretch/>
        </p:blipFill>
        <p:spPr bwMode="auto">
          <a:xfrm>
            <a:off x="4341313" y="5560704"/>
            <a:ext cx="688931" cy="67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6" descr="MNIS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2" t="17898" r="51816" b="9580"/>
          <a:stretch/>
        </p:blipFill>
        <p:spPr bwMode="auto">
          <a:xfrm>
            <a:off x="4241104" y="4973846"/>
            <a:ext cx="688931" cy="67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" descr="MNIS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2" t="17898" r="51816" b="9580"/>
          <a:stretch/>
        </p:blipFill>
        <p:spPr bwMode="auto">
          <a:xfrm>
            <a:off x="4388014" y="3986820"/>
            <a:ext cx="688931" cy="67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직선 연결선 66"/>
          <p:cNvCxnSpPr/>
          <p:nvPr/>
        </p:nvCxnSpPr>
        <p:spPr>
          <a:xfrm flipH="1">
            <a:off x="2084201" y="1665962"/>
            <a:ext cx="5944466" cy="294176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 flipH="1" flipV="1">
            <a:off x="1540701" y="3106455"/>
            <a:ext cx="9256736" cy="207932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8792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690825"/>
              </p:ext>
            </p:extLst>
          </p:nvPr>
        </p:nvGraphicFramePr>
        <p:xfrm>
          <a:off x="8519631" y="2263546"/>
          <a:ext cx="558221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221">
                  <a:extLst>
                    <a:ext uri="{9D8B030D-6E8A-4147-A177-3AD203B41FA5}">
                      <a16:colId xmlns:a16="http://schemas.microsoft.com/office/drawing/2014/main" val="3982021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0.01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133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0.02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463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0.01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502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0.10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201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0.04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673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0.75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73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0.01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194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0.03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785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0.02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4949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0.01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155635"/>
                  </a:ext>
                </a:extLst>
              </a:tr>
            </a:tbl>
          </a:graphicData>
        </a:graphic>
      </p:graphicFrame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665003"/>
              </p:ext>
            </p:extLst>
          </p:nvPr>
        </p:nvGraphicFramePr>
        <p:xfrm>
          <a:off x="10280842" y="2263546"/>
          <a:ext cx="36301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010">
                  <a:extLst>
                    <a:ext uri="{9D8B030D-6E8A-4147-A177-3AD203B41FA5}">
                      <a16:colId xmlns:a16="http://schemas.microsoft.com/office/drawing/2014/main" val="3982021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133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463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502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201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673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73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194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785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4949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155635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310332" y="222865"/>
            <a:ext cx="7104260" cy="798953"/>
            <a:chOff x="575803" y="482447"/>
            <a:chExt cx="11234970" cy="1912481"/>
          </a:xfrm>
        </p:grpSpPr>
        <p:sp>
          <p:nvSpPr>
            <p:cNvPr id="10" name="TextBox 9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Image </a:t>
              </a:r>
              <a:r>
                <a:rPr lang="en-US" altLang="ko-KR" sz="3200" b="1" kern="1200" baseline="0" dirty="0" err="1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classfication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5803" y="1921172"/>
              <a:ext cx="8723217" cy="47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PIRL Research Department</a:t>
              </a:r>
            </a:p>
          </p:txBody>
        </p:sp>
        <p:pic>
          <p:nvPicPr>
            <p:cNvPr id="12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13" name="TextBox 12"/>
          <p:cNvSpPr txBox="1"/>
          <p:nvPr/>
        </p:nvSpPr>
        <p:spPr>
          <a:xfrm>
            <a:off x="492453" y="1392518"/>
            <a:ext cx="7609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- DNN classifier</a:t>
            </a:r>
          </a:p>
        </p:txBody>
      </p:sp>
      <p:pic>
        <p:nvPicPr>
          <p:cNvPr id="15" name="Picture 6" descr="MNIS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" t="18896" r="76230" b="11246"/>
          <a:stretch/>
        </p:blipFill>
        <p:spPr bwMode="auto">
          <a:xfrm>
            <a:off x="341201" y="2907762"/>
            <a:ext cx="831688" cy="831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9059022" y="2990582"/>
            <a:ext cx="124585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/>
              <a:t>=</a:t>
            </a:r>
            <a:endParaRPr lang="ko-KR" altLang="en-US" sz="11500" b="1" dirty="0"/>
          </a:p>
        </p:txBody>
      </p:sp>
      <p:cxnSp>
        <p:nvCxnSpPr>
          <p:cNvPr id="21" name="꺾인 연결선 20"/>
          <p:cNvCxnSpPr>
            <a:stCxn id="15" idx="3"/>
            <a:endCxn id="14" idx="1"/>
          </p:cNvCxnSpPr>
          <p:nvPr/>
        </p:nvCxnSpPr>
        <p:spPr>
          <a:xfrm>
            <a:off x="1172889" y="3323607"/>
            <a:ext cx="510881" cy="65564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42665" y="4016796"/>
            <a:ext cx="1371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Flatten, </a:t>
            </a:r>
            <a:r>
              <a:rPr lang="en-US" altLang="ko-KR" sz="1200" dirty="0" err="1"/>
              <a:t>nomalize</a:t>
            </a:r>
            <a:endParaRPr lang="ko-KR" altLang="en-US" sz="1200" dirty="0"/>
          </a:p>
        </p:txBody>
      </p:sp>
      <p:sp>
        <p:nvSpPr>
          <p:cNvPr id="37" name="타원 36"/>
          <p:cNvSpPr/>
          <p:nvPr/>
        </p:nvSpPr>
        <p:spPr>
          <a:xfrm>
            <a:off x="9357401" y="3609356"/>
            <a:ext cx="127584" cy="1275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9867844" y="4342644"/>
            <a:ext cx="127584" cy="1275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fully connected layer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33" b="8314"/>
          <a:stretch/>
        </p:blipFill>
        <p:spPr bwMode="auto">
          <a:xfrm>
            <a:off x="3539621" y="2813436"/>
            <a:ext cx="1625190" cy="215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216714"/>
              </p:ext>
            </p:extLst>
          </p:nvPr>
        </p:nvGraphicFramePr>
        <p:xfrm>
          <a:off x="1683770" y="2495887"/>
          <a:ext cx="558221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221">
                  <a:extLst>
                    <a:ext uri="{9D8B030D-6E8A-4147-A177-3AD203B41FA5}">
                      <a16:colId xmlns:a16="http://schemas.microsoft.com/office/drawing/2014/main" val="3982021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502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201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0.45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673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73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0.76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194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0.88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785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0.99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4949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155635"/>
                  </a:ext>
                </a:extLst>
              </a:tr>
            </a:tbl>
          </a:graphicData>
        </a:graphic>
      </p:graphicFrame>
      <p:cxnSp>
        <p:nvCxnSpPr>
          <p:cNvPr id="55" name="직선 화살표 연결선 54"/>
          <p:cNvCxnSpPr/>
          <p:nvPr/>
        </p:nvCxnSpPr>
        <p:spPr>
          <a:xfrm>
            <a:off x="2430044" y="3979247"/>
            <a:ext cx="7681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573423" y="3979247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input</a:t>
            </a:r>
            <a:endParaRPr lang="ko-KR" altLang="en-US" sz="1200" dirty="0"/>
          </a:p>
        </p:txBody>
      </p:sp>
      <p:cxnSp>
        <p:nvCxnSpPr>
          <p:cNvPr id="58" name="직선 화살표 연결선 57"/>
          <p:cNvCxnSpPr/>
          <p:nvPr/>
        </p:nvCxnSpPr>
        <p:spPr>
          <a:xfrm>
            <a:off x="7680950" y="3979247"/>
            <a:ext cx="7681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7711595" y="3979247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cxnSp>
        <p:nvCxnSpPr>
          <p:cNvPr id="2049" name="꺾인 연결선 2048"/>
          <p:cNvCxnSpPr/>
          <p:nvPr/>
        </p:nvCxnSpPr>
        <p:spPr>
          <a:xfrm rot="10800000" flipV="1">
            <a:off x="7414593" y="4470228"/>
            <a:ext cx="2268026" cy="2130988"/>
          </a:xfrm>
          <a:prstGeom prst="bentConnector3">
            <a:avLst>
              <a:gd name="adj1" fmla="val 84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8319204" y="6324218"/>
            <a:ext cx="1362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backpropagation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28" name="Picture 2" descr="fully connected layer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33" b="8314"/>
          <a:stretch/>
        </p:blipFill>
        <p:spPr bwMode="auto">
          <a:xfrm>
            <a:off x="5195455" y="3080733"/>
            <a:ext cx="1240369" cy="164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fully connected layer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33" b="8314"/>
          <a:stretch/>
        </p:blipFill>
        <p:spPr bwMode="auto">
          <a:xfrm>
            <a:off x="6525736" y="3257453"/>
            <a:ext cx="967428" cy="128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054650" y="3064943"/>
            <a:ext cx="200073" cy="155484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367802" y="3241664"/>
            <a:ext cx="188789" cy="122856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5071934" y="1531418"/>
            <a:ext cx="2541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Activation </a:t>
            </a:r>
            <a:r>
              <a:rPr lang="en-US" altLang="ko-KR" sz="1200" dirty="0" err="1">
                <a:solidFill>
                  <a:srgbClr val="FF0000"/>
                </a:solidFill>
              </a:rPr>
              <a:t>Func</a:t>
            </a:r>
            <a:r>
              <a:rPr lang="en-US" altLang="ko-KR" sz="1200" dirty="0">
                <a:solidFill>
                  <a:srgbClr val="FF0000"/>
                </a:solidFill>
              </a:rPr>
              <a:t>  ==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Non linearity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8" name="꺾인 연결선 7"/>
          <p:cNvCxnSpPr>
            <a:endCxn id="31" idx="0"/>
          </p:cNvCxnSpPr>
          <p:nvPr/>
        </p:nvCxnSpPr>
        <p:spPr>
          <a:xfrm rot="16200000" flipH="1">
            <a:off x="5610115" y="2389582"/>
            <a:ext cx="1433246" cy="270917"/>
          </a:xfrm>
          <a:prstGeom prst="bentConnector3">
            <a:avLst>
              <a:gd name="adj1" fmla="val 4380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endCxn id="6" idx="0"/>
          </p:cNvCxnSpPr>
          <p:nvPr/>
        </p:nvCxnSpPr>
        <p:spPr>
          <a:xfrm rot="5400000">
            <a:off x="5044720" y="1918384"/>
            <a:ext cx="1256527" cy="1036591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420945" y="5390601"/>
            <a:ext cx="4570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DNN</a:t>
            </a:r>
          </a:p>
          <a:p>
            <a:pPr algn="ctr"/>
            <a:r>
              <a:rPr lang="en-US" altLang="ko-KR" b="1" dirty="0"/>
              <a:t>(Fully Connected Layers and Activation)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97827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310332" y="222865"/>
            <a:ext cx="7104260" cy="798953"/>
            <a:chOff x="575803" y="482447"/>
            <a:chExt cx="11234970" cy="1912481"/>
          </a:xfrm>
        </p:grpSpPr>
        <p:sp>
          <p:nvSpPr>
            <p:cNvPr id="10" name="TextBox 9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Image </a:t>
              </a:r>
              <a:r>
                <a:rPr lang="en-US" altLang="ko-KR" sz="3200" b="1" kern="1200" baseline="0" dirty="0" err="1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classfication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5803" y="1921172"/>
              <a:ext cx="8723217" cy="47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PIRL Research Department</a:t>
              </a:r>
            </a:p>
          </p:txBody>
        </p:sp>
        <p:pic>
          <p:nvPicPr>
            <p:cNvPr id="12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15" name="Picture 6" descr="MNIS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" t="18896" r="76230" b="11246"/>
          <a:stretch/>
        </p:blipFill>
        <p:spPr bwMode="auto">
          <a:xfrm>
            <a:off x="9035988" y="2400771"/>
            <a:ext cx="548970" cy="54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화살표 연결선 13"/>
          <p:cNvCxnSpPr/>
          <p:nvPr/>
        </p:nvCxnSpPr>
        <p:spPr>
          <a:xfrm>
            <a:off x="2217107" y="4183693"/>
            <a:ext cx="83924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6300592" y="1932668"/>
            <a:ext cx="0" cy="45020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6" descr="MNIS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" t="18896" r="76230" b="11246"/>
          <a:stretch/>
        </p:blipFill>
        <p:spPr bwMode="auto">
          <a:xfrm>
            <a:off x="9433189" y="2949742"/>
            <a:ext cx="548970" cy="54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MNIS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" t="18896" r="76230" b="11246"/>
          <a:stretch/>
        </p:blipFill>
        <p:spPr bwMode="auto">
          <a:xfrm>
            <a:off x="9835108" y="2164704"/>
            <a:ext cx="548970" cy="54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" descr="MNIS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" t="18896" r="76230" b="11246"/>
          <a:stretch/>
        </p:blipFill>
        <p:spPr bwMode="auto">
          <a:xfrm>
            <a:off x="8388353" y="1868692"/>
            <a:ext cx="548970" cy="54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MNIS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01" t="17321" r="2989" b="8223"/>
          <a:stretch/>
        </p:blipFill>
        <p:spPr bwMode="auto">
          <a:xfrm>
            <a:off x="3358874" y="2331539"/>
            <a:ext cx="503588" cy="50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MNIS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01" t="17321" r="2989" b="8223"/>
          <a:stretch/>
        </p:blipFill>
        <p:spPr bwMode="auto">
          <a:xfrm>
            <a:off x="3358874" y="2889398"/>
            <a:ext cx="503588" cy="50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 descr="MNIS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01" t="17321" r="2989" b="8223"/>
          <a:stretch/>
        </p:blipFill>
        <p:spPr bwMode="auto">
          <a:xfrm>
            <a:off x="4089519" y="2899034"/>
            <a:ext cx="503588" cy="50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 descr="MNIS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01" t="17321" r="2989" b="8223"/>
          <a:stretch/>
        </p:blipFill>
        <p:spPr bwMode="auto">
          <a:xfrm>
            <a:off x="4345069" y="2246407"/>
            <a:ext cx="503588" cy="503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MNIS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2" t="17898" r="51816" b="9580"/>
          <a:stretch/>
        </p:blipFill>
        <p:spPr bwMode="auto">
          <a:xfrm>
            <a:off x="4999837" y="4607723"/>
            <a:ext cx="688931" cy="67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" descr="MNIS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2" t="17898" r="51816" b="9580"/>
          <a:stretch/>
        </p:blipFill>
        <p:spPr bwMode="auto">
          <a:xfrm>
            <a:off x="3503111" y="4745634"/>
            <a:ext cx="688931" cy="67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" descr="MNIS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2" t="17898" r="51816" b="9580"/>
          <a:stretch/>
        </p:blipFill>
        <p:spPr bwMode="auto">
          <a:xfrm>
            <a:off x="4341313" y="5560704"/>
            <a:ext cx="688931" cy="67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6" descr="MNIS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2" t="17898" r="51816" b="9580"/>
          <a:stretch/>
        </p:blipFill>
        <p:spPr bwMode="auto">
          <a:xfrm>
            <a:off x="4241104" y="4973846"/>
            <a:ext cx="688931" cy="67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" descr="MNIS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2" t="17898" r="51816" b="9580"/>
          <a:stretch/>
        </p:blipFill>
        <p:spPr bwMode="auto">
          <a:xfrm>
            <a:off x="4388014" y="3986820"/>
            <a:ext cx="688931" cy="67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자유형 7"/>
          <p:cNvSpPr/>
          <p:nvPr/>
        </p:nvSpPr>
        <p:spPr>
          <a:xfrm>
            <a:off x="1233996" y="2734322"/>
            <a:ext cx="9197266" cy="2525471"/>
          </a:xfrm>
          <a:custGeom>
            <a:avLst/>
            <a:gdLst>
              <a:gd name="connsiteX0" fmla="*/ 0 w 9197266"/>
              <a:gd name="connsiteY0" fmla="*/ 0 h 2525471"/>
              <a:gd name="connsiteX1" fmla="*/ 2352583 w 9197266"/>
              <a:gd name="connsiteY1" fmla="*/ 1473694 h 2525471"/>
              <a:gd name="connsiteX2" fmla="*/ 3045041 w 9197266"/>
              <a:gd name="connsiteY2" fmla="*/ 1242874 h 2525471"/>
              <a:gd name="connsiteX3" fmla="*/ 4403324 w 9197266"/>
              <a:gd name="connsiteY3" fmla="*/ 985422 h 2525471"/>
              <a:gd name="connsiteX4" fmla="*/ 5797119 w 9197266"/>
              <a:gd name="connsiteY4" fmla="*/ 2379216 h 2525471"/>
              <a:gd name="connsiteX5" fmla="*/ 9197266 w 9197266"/>
              <a:gd name="connsiteY5" fmla="*/ 2414727 h 2525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7266" h="2525471">
                <a:moveTo>
                  <a:pt x="0" y="0"/>
                </a:moveTo>
                <a:cubicBezTo>
                  <a:pt x="922538" y="633274"/>
                  <a:pt x="1845076" y="1266548"/>
                  <a:pt x="2352583" y="1473694"/>
                </a:cubicBezTo>
                <a:cubicBezTo>
                  <a:pt x="2860090" y="1680840"/>
                  <a:pt x="2703251" y="1324253"/>
                  <a:pt x="3045041" y="1242874"/>
                </a:cubicBezTo>
                <a:cubicBezTo>
                  <a:pt x="3386831" y="1161495"/>
                  <a:pt x="3944644" y="796032"/>
                  <a:pt x="4403324" y="985422"/>
                </a:cubicBezTo>
                <a:cubicBezTo>
                  <a:pt x="4862004" y="1174812"/>
                  <a:pt x="4998129" y="2140999"/>
                  <a:pt x="5797119" y="2379216"/>
                </a:cubicBezTo>
                <a:cubicBezTo>
                  <a:pt x="6596109" y="2617433"/>
                  <a:pt x="7896687" y="2516080"/>
                  <a:pt x="9197266" y="2414727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1242874" y="994299"/>
            <a:ext cx="6676008" cy="2829940"/>
          </a:xfrm>
          <a:custGeom>
            <a:avLst/>
            <a:gdLst>
              <a:gd name="connsiteX0" fmla="*/ 0 w 6676008"/>
              <a:gd name="connsiteY0" fmla="*/ 1100831 h 2829940"/>
              <a:gd name="connsiteX1" fmla="*/ 2414726 w 6676008"/>
              <a:gd name="connsiteY1" fmla="*/ 2796466 h 2829940"/>
              <a:gd name="connsiteX2" fmla="*/ 4358936 w 6676008"/>
              <a:gd name="connsiteY2" fmla="*/ 2157274 h 2829940"/>
              <a:gd name="connsiteX3" fmla="*/ 6196613 w 6676008"/>
              <a:gd name="connsiteY3" fmla="*/ 1287262 h 2829940"/>
              <a:gd name="connsiteX4" fmla="*/ 6676008 w 6676008"/>
              <a:gd name="connsiteY4" fmla="*/ 0 h 2829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76008" h="2829940">
                <a:moveTo>
                  <a:pt x="0" y="1100831"/>
                </a:moveTo>
                <a:cubicBezTo>
                  <a:pt x="844118" y="1860611"/>
                  <a:pt x="1688237" y="2620392"/>
                  <a:pt x="2414726" y="2796466"/>
                </a:cubicBezTo>
                <a:cubicBezTo>
                  <a:pt x="3141215" y="2972540"/>
                  <a:pt x="3728622" y="2408808"/>
                  <a:pt x="4358936" y="2157274"/>
                </a:cubicBezTo>
                <a:cubicBezTo>
                  <a:pt x="4989250" y="1905740"/>
                  <a:pt x="5810434" y="1646808"/>
                  <a:pt x="6196613" y="1287262"/>
                </a:cubicBezTo>
                <a:cubicBezTo>
                  <a:pt x="6582792" y="927716"/>
                  <a:pt x="6631620" y="254493"/>
                  <a:pt x="6676008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7964711" y="905522"/>
            <a:ext cx="2688493" cy="4156113"/>
          </a:xfrm>
          <a:custGeom>
            <a:avLst/>
            <a:gdLst>
              <a:gd name="connsiteX0" fmla="*/ 220501 w 2688493"/>
              <a:gd name="connsiteY0" fmla="*/ 0 h 4156113"/>
              <a:gd name="connsiteX1" fmla="*/ 16314 w 2688493"/>
              <a:gd name="connsiteY1" fmla="*/ 2317072 h 4156113"/>
              <a:gd name="connsiteX2" fmla="*/ 602240 w 2688493"/>
              <a:gd name="connsiteY2" fmla="*/ 3471169 h 4156113"/>
              <a:gd name="connsiteX3" fmla="*/ 2182466 w 2688493"/>
              <a:gd name="connsiteY3" fmla="*/ 4021585 h 4156113"/>
              <a:gd name="connsiteX4" fmla="*/ 2688493 w 2688493"/>
              <a:gd name="connsiteY4" fmla="*/ 4065973 h 4156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8493" h="4156113">
                <a:moveTo>
                  <a:pt x="220501" y="0"/>
                </a:moveTo>
                <a:cubicBezTo>
                  <a:pt x="86596" y="869272"/>
                  <a:pt x="-47309" y="1738544"/>
                  <a:pt x="16314" y="2317072"/>
                </a:cubicBezTo>
                <a:cubicBezTo>
                  <a:pt x="79937" y="2895600"/>
                  <a:pt x="241215" y="3187084"/>
                  <a:pt x="602240" y="3471169"/>
                </a:cubicBezTo>
                <a:cubicBezTo>
                  <a:pt x="963265" y="3755255"/>
                  <a:pt x="1834757" y="3922451"/>
                  <a:pt x="2182466" y="4021585"/>
                </a:cubicBezTo>
                <a:cubicBezTo>
                  <a:pt x="2530175" y="4120719"/>
                  <a:pt x="2550889" y="4243527"/>
                  <a:pt x="2688493" y="4065973"/>
                </a:cubicBezTo>
              </a:path>
            </a:pathLst>
          </a:cu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92453" y="1392518"/>
            <a:ext cx="7609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- DNN classifier</a:t>
            </a:r>
          </a:p>
        </p:txBody>
      </p:sp>
    </p:spTree>
    <p:extLst>
      <p:ext uri="{BB962C8B-B14F-4D97-AF65-F5344CB8AC3E}">
        <p14:creationId xmlns:p14="http://schemas.microsoft.com/office/powerpoint/2010/main" val="35999560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104260" cy="798953"/>
            <a:chOff x="575803" y="482447"/>
            <a:chExt cx="11234970" cy="191248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Image </a:t>
              </a:r>
              <a:r>
                <a:rPr lang="en-US" altLang="ko-KR" sz="3200" b="1" kern="1200" baseline="0" dirty="0" err="1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classfication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47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PIRL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20" name="Picture 2" descr="Image Classification Pipeli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126" y="2232818"/>
            <a:ext cx="97536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2802451" y="5762057"/>
            <a:ext cx="5726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Data  -&gt;  Feature extraction  -&gt;  Classification</a:t>
            </a:r>
            <a:endParaRPr lang="ko-KR" altLang="en-US" sz="2400" dirty="0"/>
          </a:p>
        </p:txBody>
      </p:sp>
      <p:sp>
        <p:nvSpPr>
          <p:cNvPr id="3" name="직사각형 2"/>
          <p:cNvSpPr/>
          <p:nvPr/>
        </p:nvSpPr>
        <p:spPr>
          <a:xfrm>
            <a:off x="8219661" y="5314454"/>
            <a:ext cx="556592" cy="25146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92453" y="1392518"/>
            <a:ext cx="7609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- traditional image classification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545637" y="5846530"/>
            <a:ext cx="1846938" cy="36977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3063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104260" cy="798953"/>
            <a:chOff x="575803" y="482447"/>
            <a:chExt cx="11234970" cy="191248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Image </a:t>
              </a:r>
              <a:r>
                <a:rPr lang="en-US" altLang="ko-KR" sz="3200" b="1" kern="1200" baseline="0" dirty="0" err="1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classfication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47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PIRL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20" name="Picture 2" descr="Image Classification Pipeli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126" y="2232818"/>
            <a:ext cx="97536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2802451" y="5762057"/>
            <a:ext cx="5726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Data  -&gt;  Feature extraction  -&gt;  Classification</a:t>
            </a:r>
            <a:endParaRPr lang="ko-KR" altLang="en-US" sz="2400" dirty="0"/>
          </a:p>
        </p:txBody>
      </p:sp>
      <p:sp>
        <p:nvSpPr>
          <p:cNvPr id="3" name="직사각형 2"/>
          <p:cNvSpPr/>
          <p:nvPr/>
        </p:nvSpPr>
        <p:spPr>
          <a:xfrm>
            <a:off x="4297340" y="5776118"/>
            <a:ext cx="2591731" cy="44760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92453" y="1392518"/>
            <a:ext cx="7609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- traditional image classification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02570" y="6313963"/>
            <a:ext cx="2735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Convolution, </a:t>
            </a:r>
            <a:r>
              <a:rPr lang="en-US" altLang="ko-KR" sz="1600" dirty="0" err="1">
                <a:solidFill>
                  <a:srgbClr val="FF0000"/>
                </a:solidFill>
              </a:rPr>
              <a:t>maxpooling</a:t>
            </a:r>
            <a:r>
              <a:rPr lang="en-US" altLang="ko-KR" sz="1600" dirty="0">
                <a:solidFill>
                  <a:srgbClr val="FF0000"/>
                </a:solidFill>
              </a:rPr>
              <a:t>… 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219661" y="5314454"/>
            <a:ext cx="556592" cy="25146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545637" y="5846530"/>
            <a:ext cx="1846938" cy="36977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0982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90162" y="4752942"/>
            <a:ext cx="71204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400" spc="-7" dirty="0">
                <a:latin typeface="Arial"/>
                <a:cs typeface="Arial"/>
              </a:rPr>
              <a:t>784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7378" y="4390460"/>
            <a:ext cx="20404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4694" y="3092780"/>
            <a:ext cx="672676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1600" spc="-7" dirty="0">
                <a:latin typeface="Arial"/>
                <a:cs typeface="Arial"/>
              </a:rPr>
              <a:t>28</a:t>
            </a:r>
            <a:r>
              <a:rPr sz="1600" spc="-7" dirty="0">
                <a:latin typeface="Arial"/>
                <a:cs typeface="Arial"/>
              </a:rPr>
              <a:t>x</a:t>
            </a:r>
            <a:r>
              <a:rPr lang="en-US" sz="1600" spc="-7" dirty="0">
                <a:latin typeface="Arial"/>
                <a:cs typeface="Arial"/>
              </a:rPr>
              <a:t>28</a:t>
            </a:r>
            <a:r>
              <a:rPr sz="1600" spc="-7" dirty="0">
                <a:latin typeface="Arial"/>
                <a:cs typeface="Arial"/>
              </a:rPr>
              <a:t>x</a:t>
            </a:r>
            <a:r>
              <a:rPr lang="en-US" sz="1600" spc="-7" dirty="0">
                <a:latin typeface="Arial"/>
                <a:cs typeface="Arial"/>
              </a:rPr>
              <a:t>1</a:t>
            </a:r>
            <a:r>
              <a:rPr sz="1600" spc="-7" dirty="0">
                <a:latin typeface="Arial"/>
                <a:cs typeface="Arial"/>
              </a:rPr>
              <a:t> image </a:t>
            </a:r>
            <a:r>
              <a:rPr sz="1600" dirty="0">
                <a:latin typeface="Arial"/>
                <a:cs typeface="Arial"/>
              </a:rPr>
              <a:t>-&gt; stretch </a:t>
            </a:r>
            <a:r>
              <a:rPr sz="1600" spc="-7" dirty="0">
                <a:latin typeface="Arial"/>
                <a:cs typeface="Arial"/>
              </a:rPr>
              <a:t>to </a:t>
            </a:r>
            <a:r>
              <a:rPr lang="en-US" sz="1600" spc="-7" dirty="0">
                <a:latin typeface="Arial"/>
                <a:cs typeface="Arial"/>
              </a:rPr>
              <a:t>784</a:t>
            </a:r>
            <a:r>
              <a:rPr sz="1600" spc="-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x</a:t>
            </a:r>
            <a:r>
              <a:rPr sz="1600" spc="-13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1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012133" y="4581875"/>
            <a:ext cx="1372447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ctr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10 </a:t>
            </a:r>
            <a:r>
              <a:rPr sz="2400" dirty="0">
                <a:latin typeface="Arial"/>
                <a:cs typeface="Arial"/>
              </a:rPr>
              <a:t>x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lang="en-US" sz="2400" spc="-7" dirty="0">
                <a:latin typeface="Arial"/>
                <a:cs typeface="Arial"/>
              </a:rPr>
              <a:t>784</a:t>
            </a:r>
            <a:endParaRPr sz="2400" dirty="0">
              <a:latin typeface="Arial"/>
              <a:cs typeface="Arial"/>
            </a:endParaRPr>
          </a:p>
          <a:p>
            <a:pPr algn="ctr">
              <a:spcBef>
                <a:spcPts val="20"/>
              </a:spcBef>
            </a:pPr>
            <a:r>
              <a:rPr sz="2400" spc="-7" dirty="0">
                <a:latin typeface="Arial"/>
                <a:cs typeface="Arial"/>
              </a:rPr>
              <a:t>weights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397880" y="3744720"/>
            <a:ext cx="145626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latin typeface="Arial"/>
                <a:cs typeface="Arial"/>
              </a:rPr>
              <a:t>activation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026711" y="4434198"/>
            <a:ext cx="2242819" cy="282787"/>
          </a:xfrm>
          <a:custGeom>
            <a:avLst/>
            <a:gdLst/>
            <a:ahLst/>
            <a:cxnLst/>
            <a:rect l="l" t="t" r="r" b="b"/>
            <a:pathLst>
              <a:path w="1682115" h="212089">
                <a:moveTo>
                  <a:pt x="0" y="0"/>
                </a:moveTo>
                <a:lnTo>
                  <a:pt x="1681721" y="0"/>
                </a:lnTo>
                <a:lnTo>
                  <a:pt x="1681721" y="211724"/>
                </a:lnTo>
                <a:lnTo>
                  <a:pt x="0" y="211724"/>
                </a:lnTo>
                <a:lnTo>
                  <a:pt x="0" y="0"/>
                </a:lnTo>
                <a:close/>
              </a:path>
            </a:pathLst>
          </a:custGeom>
          <a:solidFill>
            <a:srgbClr val="C8DAF7">
              <a:alpha val="4268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11269005" y="4340099"/>
            <a:ext cx="94827" cy="376767"/>
          </a:xfrm>
          <a:custGeom>
            <a:avLst/>
            <a:gdLst/>
            <a:ahLst/>
            <a:cxnLst/>
            <a:rect l="l" t="t" r="r" b="b"/>
            <a:pathLst>
              <a:path w="71120" h="282575">
                <a:moveTo>
                  <a:pt x="0" y="282299"/>
                </a:moveTo>
                <a:lnTo>
                  <a:pt x="0" y="70574"/>
                </a:lnTo>
                <a:lnTo>
                  <a:pt x="70574" y="0"/>
                </a:lnTo>
                <a:lnTo>
                  <a:pt x="70574" y="211724"/>
                </a:lnTo>
                <a:lnTo>
                  <a:pt x="0" y="282299"/>
                </a:lnTo>
                <a:close/>
              </a:path>
            </a:pathLst>
          </a:custGeom>
          <a:solidFill>
            <a:srgbClr val="A0AEC6">
              <a:alpha val="4268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9026711" y="4340098"/>
            <a:ext cx="2336800" cy="94827"/>
          </a:xfrm>
          <a:custGeom>
            <a:avLst/>
            <a:gdLst/>
            <a:ahLst/>
            <a:cxnLst/>
            <a:rect l="l" t="t" r="r" b="b"/>
            <a:pathLst>
              <a:path w="1752600" h="71119">
                <a:moveTo>
                  <a:pt x="1681721" y="70574"/>
                </a:moveTo>
                <a:lnTo>
                  <a:pt x="0" y="70574"/>
                </a:lnTo>
                <a:lnTo>
                  <a:pt x="70574" y="0"/>
                </a:lnTo>
                <a:lnTo>
                  <a:pt x="1752296" y="0"/>
                </a:lnTo>
                <a:lnTo>
                  <a:pt x="1681721" y="70574"/>
                </a:lnTo>
                <a:close/>
              </a:path>
            </a:pathLst>
          </a:custGeom>
          <a:solidFill>
            <a:srgbClr val="D3E1F9">
              <a:alpha val="4268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9026709" y="4340099"/>
            <a:ext cx="2336800" cy="376767"/>
          </a:xfrm>
          <a:custGeom>
            <a:avLst/>
            <a:gdLst/>
            <a:ahLst/>
            <a:cxnLst/>
            <a:rect l="l" t="t" r="r" b="b"/>
            <a:pathLst>
              <a:path w="1752600" h="282575">
                <a:moveTo>
                  <a:pt x="0" y="70574"/>
                </a:moveTo>
                <a:lnTo>
                  <a:pt x="70574" y="0"/>
                </a:lnTo>
                <a:lnTo>
                  <a:pt x="1752296" y="0"/>
                </a:lnTo>
                <a:lnTo>
                  <a:pt x="1752296" y="211724"/>
                </a:lnTo>
                <a:lnTo>
                  <a:pt x="1681721" y="282299"/>
                </a:lnTo>
                <a:lnTo>
                  <a:pt x="0" y="282299"/>
                </a:lnTo>
                <a:lnTo>
                  <a:pt x="0" y="7057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9026709" y="4340098"/>
            <a:ext cx="2336800" cy="94827"/>
          </a:xfrm>
          <a:custGeom>
            <a:avLst/>
            <a:gdLst/>
            <a:ahLst/>
            <a:cxnLst/>
            <a:rect l="l" t="t" r="r" b="b"/>
            <a:pathLst>
              <a:path w="1752600" h="71119">
                <a:moveTo>
                  <a:pt x="0" y="70574"/>
                </a:moveTo>
                <a:lnTo>
                  <a:pt x="1681721" y="70574"/>
                </a:lnTo>
                <a:lnTo>
                  <a:pt x="17522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11269005" y="4434198"/>
            <a:ext cx="0" cy="282787"/>
          </a:xfrm>
          <a:custGeom>
            <a:avLst/>
            <a:gdLst/>
            <a:ahLst/>
            <a:cxnLst/>
            <a:rect l="l" t="t" r="r" b="b"/>
            <a:pathLst>
              <a:path h="212089">
                <a:moveTo>
                  <a:pt x="0" y="0"/>
                </a:moveTo>
                <a:lnTo>
                  <a:pt x="0" y="211724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9115645" y="4451499"/>
            <a:ext cx="225799" cy="228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944694" y="4434198"/>
            <a:ext cx="3618653" cy="282787"/>
          </a:xfrm>
          <a:custGeom>
            <a:avLst/>
            <a:gdLst/>
            <a:ahLst/>
            <a:cxnLst/>
            <a:rect l="l" t="t" r="r" b="b"/>
            <a:pathLst>
              <a:path w="2713990" h="212089">
                <a:moveTo>
                  <a:pt x="0" y="0"/>
                </a:moveTo>
                <a:lnTo>
                  <a:pt x="2713719" y="0"/>
                </a:lnTo>
                <a:lnTo>
                  <a:pt x="2713719" y="211724"/>
                </a:lnTo>
                <a:lnTo>
                  <a:pt x="0" y="211724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4562985" y="4340099"/>
            <a:ext cx="94827" cy="376767"/>
          </a:xfrm>
          <a:custGeom>
            <a:avLst/>
            <a:gdLst/>
            <a:ahLst/>
            <a:cxnLst/>
            <a:rect l="l" t="t" r="r" b="b"/>
            <a:pathLst>
              <a:path w="71119" h="282575">
                <a:moveTo>
                  <a:pt x="0" y="282299"/>
                </a:moveTo>
                <a:lnTo>
                  <a:pt x="0" y="70574"/>
                </a:lnTo>
                <a:lnTo>
                  <a:pt x="70574" y="0"/>
                </a:lnTo>
                <a:lnTo>
                  <a:pt x="70574" y="211724"/>
                </a:lnTo>
                <a:lnTo>
                  <a:pt x="0" y="282299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944694" y="4340098"/>
            <a:ext cx="3712633" cy="94827"/>
          </a:xfrm>
          <a:custGeom>
            <a:avLst/>
            <a:gdLst/>
            <a:ahLst/>
            <a:cxnLst/>
            <a:rect l="l" t="t" r="r" b="b"/>
            <a:pathLst>
              <a:path w="2784475" h="71119">
                <a:moveTo>
                  <a:pt x="2713719" y="70574"/>
                </a:moveTo>
                <a:lnTo>
                  <a:pt x="0" y="70574"/>
                </a:lnTo>
                <a:lnTo>
                  <a:pt x="70574" y="0"/>
                </a:lnTo>
                <a:lnTo>
                  <a:pt x="2784294" y="0"/>
                </a:lnTo>
                <a:lnTo>
                  <a:pt x="2713719" y="70574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944694" y="4340099"/>
            <a:ext cx="3712633" cy="376767"/>
          </a:xfrm>
          <a:custGeom>
            <a:avLst/>
            <a:gdLst/>
            <a:ahLst/>
            <a:cxnLst/>
            <a:rect l="l" t="t" r="r" b="b"/>
            <a:pathLst>
              <a:path w="2784475" h="282575">
                <a:moveTo>
                  <a:pt x="0" y="70574"/>
                </a:moveTo>
                <a:lnTo>
                  <a:pt x="70574" y="0"/>
                </a:lnTo>
                <a:lnTo>
                  <a:pt x="2784294" y="0"/>
                </a:lnTo>
                <a:lnTo>
                  <a:pt x="2784294" y="211724"/>
                </a:lnTo>
                <a:lnTo>
                  <a:pt x="2713719" y="282299"/>
                </a:lnTo>
                <a:lnTo>
                  <a:pt x="0" y="282299"/>
                </a:lnTo>
                <a:lnTo>
                  <a:pt x="0" y="7057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944694" y="4340098"/>
            <a:ext cx="3712633" cy="94827"/>
          </a:xfrm>
          <a:custGeom>
            <a:avLst/>
            <a:gdLst/>
            <a:ahLst/>
            <a:cxnLst/>
            <a:rect l="l" t="t" r="r" b="b"/>
            <a:pathLst>
              <a:path w="2784475" h="71119">
                <a:moveTo>
                  <a:pt x="0" y="70574"/>
                </a:moveTo>
                <a:lnTo>
                  <a:pt x="2713719" y="70574"/>
                </a:lnTo>
                <a:lnTo>
                  <a:pt x="278429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4562985" y="4434198"/>
            <a:ext cx="0" cy="282787"/>
          </a:xfrm>
          <a:custGeom>
            <a:avLst/>
            <a:gdLst/>
            <a:ahLst/>
            <a:cxnLst/>
            <a:rect l="l" t="t" r="r" b="b"/>
            <a:pathLst>
              <a:path h="212089">
                <a:moveTo>
                  <a:pt x="0" y="0"/>
                </a:moveTo>
                <a:lnTo>
                  <a:pt x="0" y="211724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6332117" y="4052198"/>
            <a:ext cx="723897" cy="342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 txBox="1"/>
          <p:nvPr/>
        </p:nvSpPr>
        <p:spPr>
          <a:xfrm>
            <a:off x="2375037" y="3744720"/>
            <a:ext cx="77808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latin typeface="Arial"/>
                <a:cs typeface="Arial"/>
              </a:rPr>
              <a:t>input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312249" y="5413816"/>
            <a:ext cx="3561927" cy="87630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19"/>
              </a:lnSpc>
              <a:spcBef>
                <a:spcPts val="133"/>
              </a:spcBef>
            </a:pPr>
            <a:r>
              <a:rPr sz="1867" b="1" dirty="0">
                <a:latin typeface="Arial"/>
                <a:cs typeface="Arial"/>
              </a:rPr>
              <a:t>1</a:t>
            </a:r>
            <a:r>
              <a:rPr sz="1867" b="1" spc="-13" dirty="0">
                <a:latin typeface="Arial"/>
                <a:cs typeface="Arial"/>
              </a:rPr>
              <a:t> </a:t>
            </a:r>
            <a:r>
              <a:rPr sz="1867" b="1" spc="-7" dirty="0">
                <a:latin typeface="Arial"/>
                <a:cs typeface="Arial"/>
              </a:rPr>
              <a:t>number:</a:t>
            </a:r>
            <a:endParaRPr sz="1867" dirty="0">
              <a:latin typeface="Arial"/>
              <a:cs typeface="Arial"/>
            </a:endParaRPr>
          </a:p>
          <a:p>
            <a:pPr marL="16933" marR="6773">
              <a:lnSpc>
                <a:spcPts val="2200"/>
              </a:lnSpc>
              <a:spcBef>
                <a:spcPts val="87"/>
              </a:spcBef>
            </a:pPr>
            <a:r>
              <a:rPr lang="en-US" sz="1867" spc="-7" dirty="0">
                <a:latin typeface="Arial"/>
                <a:cs typeface="Arial"/>
              </a:rPr>
              <a:t>Stretch </a:t>
            </a:r>
            <a:r>
              <a:rPr lang="ko-KR" altLang="en-US" sz="1867" spc="-7" dirty="0">
                <a:latin typeface="Arial"/>
                <a:cs typeface="Arial"/>
              </a:rPr>
              <a:t>된 </a:t>
            </a:r>
            <a:r>
              <a:rPr lang="en-US" altLang="ko-KR" sz="1867" spc="-7" dirty="0">
                <a:latin typeface="Arial"/>
                <a:cs typeface="Arial"/>
              </a:rPr>
              <a:t>input</a:t>
            </a:r>
            <a:r>
              <a:rPr lang="ko-KR" altLang="en-US" sz="1867" spc="-7" dirty="0">
                <a:latin typeface="Arial"/>
                <a:cs typeface="Arial"/>
              </a:rPr>
              <a:t>의 클래스 별 </a:t>
            </a:r>
            <a:r>
              <a:rPr lang="en-US" altLang="ko-KR" sz="1867" spc="-7" dirty="0">
                <a:latin typeface="Arial"/>
                <a:cs typeface="Arial"/>
              </a:rPr>
              <a:t>score</a:t>
            </a:r>
            <a:endParaRPr sz="1867" dirty="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654298" y="4390460"/>
            <a:ext cx="20404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010146" y="4752942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10</a:t>
            </a:r>
            <a:endParaRPr sz="24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658144" y="4957631"/>
            <a:ext cx="326813" cy="423333"/>
          </a:xfrm>
          <a:custGeom>
            <a:avLst/>
            <a:gdLst/>
            <a:ahLst/>
            <a:cxnLst/>
            <a:rect l="l" t="t" r="r" b="b"/>
            <a:pathLst>
              <a:path w="245110" h="317500">
                <a:moveTo>
                  <a:pt x="0" y="317024"/>
                </a:moveTo>
                <a:lnTo>
                  <a:pt x="244974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/>
          <p:cNvSpPr/>
          <p:nvPr/>
        </p:nvSpPr>
        <p:spPr>
          <a:xfrm>
            <a:off x="8915927" y="4801748"/>
            <a:ext cx="193599" cy="2133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8"/>
          <p:cNvSpPr/>
          <p:nvPr/>
        </p:nvSpPr>
        <p:spPr>
          <a:xfrm>
            <a:off x="4887952" y="4528299"/>
            <a:ext cx="582507" cy="11853"/>
          </a:xfrm>
          <a:custGeom>
            <a:avLst/>
            <a:gdLst/>
            <a:ahLst/>
            <a:cxnLst/>
            <a:rect l="l" t="t" r="r" b="b"/>
            <a:pathLst>
              <a:path w="436879" h="8889">
                <a:moveTo>
                  <a:pt x="0" y="0"/>
                </a:moveTo>
                <a:lnTo>
                  <a:pt x="436399" y="8614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9" name="object 29"/>
          <p:cNvSpPr/>
          <p:nvPr/>
        </p:nvSpPr>
        <p:spPr>
          <a:xfrm>
            <a:off x="5449534" y="4457818"/>
            <a:ext cx="212199" cy="1639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0" name="object 30"/>
          <p:cNvSpPr/>
          <p:nvPr/>
        </p:nvSpPr>
        <p:spPr>
          <a:xfrm>
            <a:off x="7618779" y="4516732"/>
            <a:ext cx="590973" cy="8467"/>
          </a:xfrm>
          <a:custGeom>
            <a:avLst/>
            <a:gdLst/>
            <a:ahLst/>
            <a:cxnLst/>
            <a:rect l="l" t="t" r="r" b="b"/>
            <a:pathLst>
              <a:path w="443229" h="6350">
                <a:moveTo>
                  <a:pt x="0" y="0"/>
                </a:moveTo>
                <a:lnTo>
                  <a:pt x="442974" y="6272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1" name="object 31"/>
          <p:cNvSpPr/>
          <p:nvPr/>
        </p:nvSpPr>
        <p:spPr>
          <a:xfrm>
            <a:off x="8189462" y="4443122"/>
            <a:ext cx="211865" cy="1639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2" name="object 32"/>
          <p:cNvSpPr txBox="1"/>
          <p:nvPr/>
        </p:nvSpPr>
        <p:spPr>
          <a:xfrm>
            <a:off x="210566" y="6290124"/>
            <a:ext cx="1173226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645832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310332" y="222865"/>
            <a:ext cx="7104260" cy="798953"/>
            <a:chOff x="575803" y="482447"/>
            <a:chExt cx="11234970" cy="1912481"/>
          </a:xfrm>
        </p:grpSpPr>
        <p:sp>
          <p:nvSpPr>
            <p:cNvPr id="35" name="TextBox 34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Image </a:t>
              </a:r>
              <a:r>
                <a:rPr lang="en-US" altLang="ko-KR" sz="3200" b="1" kern="1200" baseline="0" dirty="0" err="1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classfication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itchFamily="18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5803" y="1921172"/>
              <a:ext cx="8723217" cy="47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PIRL Research Department</a:t>
              </a:r>
            </a:p>
          </p:txBody>
        </p:sp>
        <p:pic>
          <p:nvPicPr>
            <p:cNvPr id="37" name="Picture 3" descr="C:\Users\admin\Desktop\1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40" name="TextBox 39"/>
          <p:cNvSpPr txBox="1"/>
          <p:nvPr/>
        </p:nvSpPr>
        <p:spPr>
          <a:xfrm>
            <a:off x="310332" y="1400984"/>
            <a:ext cx="7609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- Fully Connected Layer</a:t>
            </a:r>
          </a:p>
        </p:txBody>
      </p:sp>
    </p:spTree>
    <p:extLst>
      <p:ext uri="{BB962C8B-B14F-4D97-AF65-F5344CB8AC3E}">
        <p14:creationId xmlns:p14="http://schemas.microsoft.com/office/powerpoint/2010/main" val="2053718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7439" y="3939546"/>
            <a:ext cx="284480" cy="2686473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2" y="0"/>
                </a:lnTo>
                <a:lnTo>
                  <a:pt x="213172" y="2014680"/>
                </a:lnTo>
                <a:lnTo>
                  <a:pt x="0" y="2014680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1741669" y="2948577"/>
            <a:ext cx="991447" cy="367792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907"/>
                </a:moveTo>
                <a:lnTo>
                  <a:pt x="0" y="743226"/>
                </a:lnTo>
                <a:lnTo>
                  <a:pt x="743226" y="0"/>
                </a:lnTo>
                <a:lnTo>
                  <a:pt x="743226" y="2014658"/>
                </a:lnTo>
                <a:lnTo>
                  <a:pt x="0" y="2757907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457440" y="2948578"/>
            <a:ext cx="1275925" cy="991447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2" y="743226"/>
                </a:moveTo>
                <a:lnTo>
                  <a:pt x="0" y="743226"/>
                </a:lnTo>
                <a:lnTo>
                  <a:pt x="743226" y="0"/>
                </a:lnTo>
                <a:lnTo>
                  <a:pt x="956398" y="0"/>
                </a:lnTo>
                <a:lnTo>
                  <a:pt x="213172" y="743226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1457440" y="2948577"/>
            <a:ext cx="1275925" cy="367792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58"/>
                </a:lnTo>
                <a:lnTo>
                  <a:pt x="213172" y="2757906"/>
                </a:lnTo>
                <a:lnTo>
                  <a:pt x="0" y="2757906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1457440" y="2948578"/>
            <a:ext cx="1275925" cy="991447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1741669" y="3939546"/>
            <a:ext cx="0" cy="2686473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8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5563365" y="4321472"/>
            <a:ext cx="176107" cy="884767"/>
          </a:xfrm>
          <a:custGeom>
            <a:avLst/>
            <a:gdLst/>
            <a:ahLst/>
            <a:cxnLst/>
            <a:rect l="l" t="t" r="r" b="b"/>
            <a:pathLst>
              <a:path w="132079" h="663575">
                <a:moveTo>
                  <a:pt x="0" y="0"/>
                </a:moveTo>
                <a:lnTo>
                  <a:pt x="131599" y="0"/>
                </a:lnTo>
                <a:lnTo>
                  <a:pt x="131599" y="663213"/>
                </a:lnTo>
                <a:lnTo>
                  <a:pt x="0" y="663213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5738831" y="4120542"/>
            <a:ext cx="201507" cy="1085425"/>
          </a:xfrm>
          <a:custGeom>
            <a:avLst/>
            <a:gdLst/>
            <a:ahLst/>
            <a:cxnLst/>
            <a:rect l="l" t="t" r="r" b="b"/>
            <a:pathLst>
              <a:path w="151129" h="814069">
                <a:moveTo>
                  <a:pt x="0" y="813910"/>
                </a:moveTo>
                <a:lnTo>
                  <a:pt x="0" y="150697"/>
                </a:lnTo>
                <a:lnTo>
                  <a:pt x="150699" y="0"/>
                </a:lnTo>
                <a:lnTo>
                  <a:pt x="150699" y="663211"/>
                </a:lnTo>
                <a:lnTo>
                  <a:pt x="0" y="813910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5563365" y="4120541"/>
            <a:ext cx="376767" cy="201507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131599" y="150697"/>
                </a:moveTo>
                <a:lnTo>
                  <a:pt x="0" y="150697"/>
                </a:lnTo>
                <a:lnTo>
                  <a:pt x="150699" y="0"/>
                </a:lnTo>
                <a:lnTo>
                  <a:pt x="282299" y="0"/>
                </a:lnTo>
                <a:lnTo>
                  <a:pt x="131599" y="150697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5563365" y="4120542"/>
            <a:ext cx="376767" cy="1085425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7"/>
                </a:moveTo>
                <a:lnTo>
                  <a:pt x="150699" y="0"/>
                </a:lnTo>
                <a:lnTo>
                  <a:pt x="282299" y="0"/>
                </a:lnTo>
                <a:lnTo>
                  <a:pt x="282299" y="663211"/>
                </a:lnTo>
                <a:lnTo>
                  <a:pt x="131599" y="813910"/>
                </a:lnTo>
                <a:lnTo>
                  <a:pt x="0" y="813910"/>
                </a:lnTo>
                <a:lnTo>
                  <a:pt x="0" y="15069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5563365" y="4120541"/>
            <a:ext cx="376767" cy="201507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7"/>
                </a:moveTo>
                <a:lnTo>
                  <a:pt x="131599" y="150697"/>
                </a:lnTo>
                <a:lnTo>
                  <a:pt x="282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5738831" y="4321471"/>
            <a:ext cx="0" cy="884767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0"/>
                </a:moveTo>
                <a:lnTo>
                  <a:pt x="0" y="663213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 txBox="1">
            <a:spLocks noGrp="1"/>
          </p:cNvSpPr>
          <p:nvPr>
            <p:ph type="body" idx="1"/>
          </p:nvPr>
        </p:nvSpPr>
        <p:spPr>
          <a:xfrm>
            <a:off x="981046" y="2377807"/>
            <a:ext cx="10300925" cy="414893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133"/>
              </a:spcBef>
              <a:buNone/>
            </a:pPr>
            <a:r>
              <a:rPr lang="en-US" spc="-7" dirty="0"/>
              <a:t>28</a:t>
            </a:r>
            <a:r>
              <a:rPr spc="-7" dirty="0"/>
              <a:t>x</a:t>
            </a:r>
            <a:r>
              <a:rPr lang="en-US" spc="-7" dirty="0"/>
              <a:t>28</a:t>
            </a:r>
            <a:r>
              <a:rPr spc="-7" dirty="0"/>
              <a:t>x</a:t>
            </a:r>
            <a:r>
              <a:rPr lang="en-US" spc="-7" dirty="0">
                <a:solidFill>
                  <a:srgbClr val="0000FF"/>
                </a:solidFill>
              </a:rPr>
              <a:t>1</a:t>
            </a:r>
            <a:r>
              <a:rPr spc="-13" dirty="0">
                <a:solidFill>
                  <a:srgbClr val="0000FF"/>
                </a:solidFill>
              </a:rPr>
              <a:t> </a:t>
            </a:r>
            <a:r>
              <a:rPr spc="-7" dirty="0"/>
              <a:t>image</a:t>
            </a:r>
          </a:p>
          <a:p>
            <a:pPr marL="0" indent="0">
              <a:lnSpc>
                <a:spcPct val="100000"/>
              </a:lnSpc>
              <a:spcBef>
                <a:spcPts val="67"/>
              </a:spcBef>
              <a:buNone/>
            </a:pPr>
            <a:endParaRPr sz="3733" dirty="0">
              <a:latin typeface="Times New Roman"/>
              <a:cs typeface="Times New Roman"/>
            </a:endParaRPr>
          </a:p>
          <a:p>
            <a:pPr marL="0" marR="92284" indent="0" algn="ctr">
              <a:lnSpc>
                <a:spcPct val="100000"/>
              </a:lnSpc>
              <a:buNone/>
            </a:pPr>
            <a:r>
              <a:rPr lang="en-US" spc="-7" dirty="0"/>
              <a:t>3</a:t>
            </a:r>
            <a:r>
              <a:rPr spc="-7" dirty="0"/>
              <a:t>x</a:t>
            </a:r>
            <a:r>
              <a:rPr lang="en-US" spc="-7" dirty="0"/>
              <a:t>3</a:t>
            </a:r>
            <a:r>
              <a:rPr spc="-7" dirty="0"/>
              <a:t>x</a:t>
            </a:r>
            <a:r>
              <a:rPr lang="en-US" spc="-7" dirty="0">
                <a:solidFill>
                  <a:srgbClr val="0000FF"/>
                </a:solidFill>
              </a:rPr>
              <a:t>1</a:t>
            </a:r>
            <a:r>
              <a:rPr spc="-13" dirty="0">
                <a:solidFill>
                  <a:srgbClr val="0000FF"/>
                </a:solidFill>
              </a:rPr>
              <a:t> </a:t>
            </a:r>
            <a:r>
              <a:rPr spc="-7" dirty="0"/>
              <a:t>filter</a:t>
            </a:r>
          </a:p>
          <a:p>
            <a:pPr marL="1483317" indent="0">
              <a:lnSpc>
                <a:spcPct val="100000"/>
              </a:lnSpc>
              <a:spcBef>
                <a:spcPts val="2067"/>
              </a:spcBef>
              <a:buNone/>
            </a:pPr>
            <a:endParaRPr lang="en-US" sz="2400" dirty="0"/>
          </a:p>
          <a:p>
            <a:pPr marL="1483317" indent="0">
              <a:lnSpc>
                <a:spcPct val="100000"/>
              </a:lnSpc>
              <a:spcBef>
                <a:spcPts val="2067"/>
              </a:spcBef>
              <a:buNone/>
            </a:pPr>
            <a:endParaRPr lang="en-US" sz="2400" b="1" spc="-7" dirty="0"/>
          </a:p>
          <a:p>
            <a:pPr marL="1483317" indent="0">
              <a:lnSpc>
                <a:spcPct val="100000"/>
              </a:lnSpc>
              <a:spcBef>
                <a:spcPts val="2067"/>
              </a:spcBef>
              <a:buNone/>
            </a:pPr>
            <a:endParaRPr lang="en-US" sz="2400" b="1" spc="-7" dirty="0"/>
          </a:p>
          <a:p>
            <a:pPr marL="1483317" indent="0">
              <a:lnSpc>
                <a:spcPct val="100000"/>
              </a:lnSpc>
              <a:spcBef>
                <a:spcPts val="2067"/>
              </a:spcBef>
              <a:buNone/>
            </a:pPr>
            <a:r>
              <a:rPr lang="en-US" sz="2400" b="1" spc="-7" dirty="0"/>
              <a:t> </a:t>
            </a:r>
            <a:endParaRPr sz="2400" dirty="0"/>
          </a:p>
        </p:txBody>
      </p:sp>
      <p:sp>
        <p:nvSpPr>
          <p:cNvPr id="16" name="object 16"/>
          <p:cNvSpPr txBox="1"/>
          <p:nvPr/>
        </p:nvSpPr>
        <p:spPr>
          <a:xfrm>
            <a:off x="6750895" y="1500739"/>
            <a:ext cx="3854027" cy="76063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Filter</a:t>
            </a:r>
            <a:r>
              <a:rPr lang="ko-KR" altLang="en-US" sz="2400" spc="-7" dirty="0">
                <a:solidFill>
                  <a:srgbClr val="0000FF"/>
                </a:solidFill>
                <a:latin typeface="Arial"/>
                <a:cs typeface="Arial"/>
              </a:rPr>
              <a:t>는 </a:t>
            </a:r>
            <a:r>
              <a:rPr lang="en-US" altLang="ko-KR" sz="2400" spc="-7" dirty="0">
                <a:solidFill>
                  <a:srgbClr val="0000FF"/>
                </a:solidFill>
                <a:latin typeface="Arial"/>
                <a:cs typeface="Arial"/>
              </a:rPr>
              <a:t>input</a:t>
            </a:r>
            <a:r>
              <a:rPr lang="ko-KR" altLang="en-US" sz="2400" spc="-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altLang="ko-KR" sz="2400" spc="-7" dirty="0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r>
              <a:rPr lang="ko-KR" altLang="en-US" sz="2400" spc="-7" dirty="0">
                <a:solidFill>
                  <a:srgbClr val="0000FF"/>
                </a:solidFill>
                <a:latin typeface="Arial"/>
                <a:cs typeface="Arial"/>
              </a:rPr>
              <a:t>와 같은 </a:t>
            </a:r>
            <a:r>
              <a:rPr lang="en-US" altLang="ko-KR" sz="2400" spc="-7" dirty="0">
                <a:solidFill>
                  <a:srgbClr val="0000FF"/>
                </a:solidFill>
                <a:latin typeface="Arial"/>
                <a:cs typeface="Arial"/>
              </a:rPr>
              <a:t>depth</a:t>
            </a:r>
            <a:r>
              <a:rPr lang="ko-KR" altLang="en-US" sz="2400" spc="-7" dirty="0">
                <a:solidFill>
                  <a:srgbClr val="0000FF"/>
                </a:solidFill>
                <a:latin typeface="Arial"/>
                <a:cs typeface="Arial"/>
              </a:rPr>
              <a:t>를 가짐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729563" y="2513146"/>
            <a:ext cx="729827" cy="651087"/>
          </a:xfrm>
          <a:custGeom>
            <a:avLst/>
            <a:gdLst/>
            <a:ahLst/>
            <a:cxnLst/>
            <a:rect l="l" t="t" r="r" b="b"/>
            <a:pathLst>
              <a:path w="547370" h="488315">
                <a:moveTo>
                  <a:pt x="547148" y="0"/>
                </a:moveTo>
                <a:lnTo>
                  <a:pt x="0" y="487864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6686564" y="3147973"/>
            <a:ext cx="57573" cy="54187"/>
          </a:xfrm>
          <a:custGeom>
            <a:avLst/>
            <a:gdLst/>
            <a:ahLst/>
            <a:cxnLst/>
            <a:rect l="l" t="t" r="r" b="b"/>
            <a:pathLst>
              <a:path w="43179" h="40640">
                <a:moveTo>
                  <a:pt x="0" y="40509"/>
                </a:moveTo>
                <a:lnTo>
                  <a:pt x="21774" y="0"/>
                </a:lnTo>
                <a:lnTo>
                  <a:pt x="42724" y="23484"/>
                </a:lnTo>
                <a:lnTo>
                  <a:pt x="0" y="4050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6686564" y="3147973"/>
            <a:ext cx="57573" cy="54187"/>
          </a:xfrm>
          <a:custGeom>
            <a:avLst/>
            <a:gdLst/>
            <a:ahLst/>
            <a:cxnLst/>
            <a:rect l="l" t="t" r="r" b="b"/>
            <a:pathLst>
              <a:path w="43179" h="40640">
                <a:moveTo>
                  <a:pt x="21774" y="0"/>
                </a:moveTo>
                <a:lnTo>
                  <a:pt x="0" y="40509"/>
                </a:lnTo>
                <a:lnTo>
                  <a:pt x="42724" y="23484"/>
                </a:lnTo>
                <a:lnTo>
                  <a:pt x="21774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2909741" y="2018362"/>
            <a:ext cx="3369733" cy="298027"/>
          </a:xfrm>
          <a:custGeom>
            <a:avLst/>
            <a:gdLst/>
            <a:ahLst/>
            <a:cxnLst/>
            <a:rect l="l" t="t" r="r" b="b"/>
            <a:pathLst>
              <a:path w="2527300" h="223519">
                <a:moveTo>
                  <a:pt x="2526967" y="0"/>
                </a:moveTo>
                <a:lnTo>
                  <a:pt x="0" y="223269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2852330" y="2295159"/>
            <a:ext cx="59267" cy="42333"/>
          </a:xfrm>
          <a:custGeom>
            <a:avLst/>
            <a:gdLst/>
            <a:ahLst/>
            <a:cxnLst/>
            <a:rect l="l" t="t" r="r" b="b"/>
            <a:pathLst>
              <a:path w="44450" h="31750">
                <a:moveTo>
                  <a:pt x="44442" y="31344"/>
                </a:moveTo>
                <a:lnTo>
                  <a:pt x="0" y="19477"/>
                </a:lnTo>
                <a:lnTo>
                  <a:pt x="41672" y="0"/>
                </a:lnTo>
                <a:lnTo>
                  <a:pt x="44442" y="3134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/>
          <p:nvPr/>
        </p:nvSpPr>
        <p:spPr>
          <a:xfrm>
            <a:off x="2852330" y="2295159"/>
            <a:ext cx="59267" cy="42333"/>
          </a:xfrm>
          <a:custGeom>
            <a:avLst/>
            <a:gdLst/>
            <a:ahLst/>
            <a:cxnLst/>
            <a:rect l="l" t="t" r="r" b="b"/>
            <a:pathLst>
              <a:path w="44450" h="31750">
                <a:moveTo>
                  <a:pt x="41672" y="0"/>
                </a:moveTo>
                <a:lnTo>
                  <a:pt x="0" y="19477"/>
                </a:lnTo>
                <a:lnTo>
                  <a:pt x="44442" y="31344"/>
                </a:lnTo>
                <a:lnTo>
                  <a:pt x="41672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TextBox 25"/>
          <p:cNvSpPr txBox="1"/>
          <p:nvPr/>
        </p:nvSpPr>
        <p:spPr>
          <a:xfrm>
            <a:off x="2372310" y="5789680"/>
            <a:ext cx="904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1917">
              <a:spcBef>
                <a:spcPts val="2067"/>
              </a:spcBef>
            </a:pPr>
            <a:r>
              <a:rPr lang="en-US" altLang="ko-KR" sz="2400" spc="-7" dirty="0"/>
              <a:t>Filter</a:t>
            </a:r>
            <a:r>
              <a:rPr lang="ko-KR" altLang="en-US" sz="2400" spc="-7" dirty="0"/>
              <a:t>가 </a:t>
            </a:r>
            <a:r>
              <a:rPr lang="en-US" altLang="ko-KR" sz="2400" spc="-7" dirty="0"/>
              <a:t>image </a:t>
            </a:r>
            <a:r>
              <a:rPr lang="ko-KR" altLang="en-US" sz="2400" spc="-7" dirty="0"/>
              <a:t>위에 겹치게 함 </a:t>
            </a:r>
            <a:r>
              <a:rPr lang="ko-KR" altLang="en-US" sz="2400" spc="-7" dirty="0">
                <a:sym typeface="Wingdings" panose="05000000000000000000" pitchFamily="2" charset="2"/>
              </a:rPr>
              <a:t> </a:t>
            </a:r>
            <a:r>
              <a:rPr lang="en-US" altLang="ko-KR" sz="2400" spc="-7" dirty="0">
                <a:sym typeface="Wingdings" panose="05000000000000000000" pitchFamily="2" charset="2"/>
              </a:rPr>
              <a:t>filter</a:t>
            </a:r>
            <a:r>
              <a:rPr lang="ko-KR" altLang="en-US" sz="2400" spc="-7" dirty="0">
                <a:sym typeface="Wingdings" panose="05000000000000000000" pitchFamily="2" charset="2"/>
              </a:rPr>
              <a:t>가 </a:t>
            </a:r>
            <a:r>
              <a:rPr lang="en-US" altLang="ko-KR" sz="2400" spc="-7" dirty="0">
                <a:sym typeface="Wingdings" panose="05000000000000000000" pitchFamily="2" charset="2"/>
              </a:rPr>
              <a:t>image </a:t>
            </a:r>
            <a:r>
              <a:rPr lang="ko-KR" altLang="en-US" sz="2400" spc="-7" dirty="0">
                <a:sym typeface="Wingdings" panose="05000000000000000000" pitchFamily="2" charset="2"/>
              </a:rPr>
              <a:t>위를 공간적으로 </a:t>
            </a:r>
            <a:r>
              <a:rPr lang="en-US" altLang="ko-KR" sz="2400" spc="-7" dirty="0">
                <a:sym typeface="Wingdings" panose="05000000000000000000" pitchFamily="2" charset="2"/>
              </a:rPr>
              <a:t>slide</a:t>
            </a:r>
            <a:r>
              <a:rPr lang="ko-KR" altLang="en-US" sz="2400" spc="-7" dirty="0">
                <a:sym typeface="Wingdings" panose="05000000000000000000" pitchFamily="2" charset="2"/>
              </a:rPr>
              <a:t>하며</a:t>
            </a:r>
            <a:r>
              <a:rPr lang="ko-KR" altLang="en-US" sz="2400" dirty="0">
                <a:sym typeface="Wingdings" panose="05000000000000000000" pitchFamily="2" charset="2"/>
              </a:rPr>
              <a:t> </a:t>
            </a:r>
            <a:r>
              <a:rPr lang="en-US" altLang="ko-KR" sz="2400" dirty="0">
                <a:sym typeface="Wingdings" panose="05000000000000000000" pitchFamily="2" charset="2"/>
              </a:rPr>
              <a:t>element wise </a:t>
            </a:r>
            <a:r>
              <a:rPr lang="en-US" altLang="ko-KR" sz="2400" spc="-7" dirty="0"/>
              <a:t>”</a:t>
            </a:r>
            <a:endParaRPr lang="en-US" altLang="ko-KR" sz="2400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310332" y="222865"/>
            <a:ext cx="7104260" cy="798953"/>
            <a:chOff x="575803" y="482447"/>
            <a:chExt cx="11234970" cy="1912481"/>
          </a:xfrm>
        </p:grpSpPr>
        <p:sp>
          <p:nvSpPr>
            <p:cNvPr id="30" name="TextBox 29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Image </a:t>
              </a:r>
              <a:r>
                <a:rPr lang="en-US" altLang="ko-KR" sz="3200" b="1" kern="1200" baseline="0" dirty="0" err="1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classfication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itchFamily="18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75803" y="1921172"/>
              <a:ext cx="8723217" cy="47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PIRL Research Department</a:t>
              </a:r>
            </a:p>
          </p:txBody>
        </p:sp>
        <p:pic>
          <p:nvPicPr>
            <p:cNvPr id="32" name="Picture 3" descr="C:\Users\admin\Desktop\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33" name="TextBox 32"/>
          <p:cNvSpPr txBox="1"/>
          <p:nvPr/>
        </p:nvSpPr>
        <p:spPr>
          <a:xfrm>
            <a:off x="310332" y="1400984"/>
            <a:ext cx="7609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- Convolution Layer</a:t>
            </a:r>
          </a:p>
        </p:txBody>
      </p:sp>
    </p:spTree>
    <p:extLst>
      <p:ext uri="{BB962C8B-B14F-4D97-AF65-F5344CB8AC3E}">
        <p14:creationId xmlns:p14="http://schemas.microsoft.com/office/powerpoint/2010/main" val="38838387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92069" y="3828032"/>
            <a:ext cx="176107" cy="884767"/>
          </a:xfrm>
          <a:custGeom>
            <a:avLst/>
            <a:gdLst/>
            <a:ahLst/>
            <a:cxnLst/>
            <a:rect l="l" t="t" r="r" b="b"/>
            <a:pathLst>
              <a:path w="132080" h="663575">
                <a:moveTo>
                  <a:pt x="0" y="0"/>
                </a:moveTo>
                <a:lnTo>
                  <a:pt x="131602" y="0"/>
                </a:lnTo>
                <a:lnTo>
                  <a:pt x="131602" y="663201"/>
                </a:lnTo>
                <a:lnTo>
                  <a:pt x="0" y="663201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1667538" y="3627103"/>
            <a:ext cx="201507" cy="1085425"/>
          </a:xfrm>
          <a:custGeom>
            <a:avLst/>
            <a:gdLst/>
            <a:ahLst/>
            <a:cxnLst/>
            <a:rect l="l" t="t" r="r" b="b"/>
            <a:pathLst>
              <a:path w="151130" h="814069">
                <a:moveTo>
                  <a:pt x="0" y="813898"/>
                </a:moveTo>
                <a:lnTo>
                  <a:pt x="0" y="150697"/>
                </a:lnTo>
                <a:lnTo>
                  <a:pt x="150697" y="0"/>
                </a:lnTo>
                <a:lnTo>
                  <a:pt x="150697" y="663198"/>
                </a:lnTo>
                <a:lnTo>
                  <a:pt x="0" y="813898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492070" y="3627102"/>
            <a:ext cx="376767" cy="201507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131602" y="150697"/>
                </a:moveTo>
                <a:lnTo>
                  <a:pt x="0" y="150697"/>
                </a:lnTo>
                <a:lnTo>
                  <a:pt x="150697" y="0"/>
                </a:lnTo>
                <a:lnTo>
                  <a:pt x="282299" y="0"/>
                </a:lnTo>
                <a:lnTo>
                  <a:pt x="131602" y="150697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1492070" y="3627103"/>
            <a:ext cx="376767" cy="1085425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7"/>
                </a:moveTo>
                <a:lnTo>
                  <a:pt x="150697" y="0"/>
                </a:lnTo>
                <a:lnTo>
                  <a:pt x="282299" y="0"/>
                </a:lnTo>
                <a:lnTo>
                  <a:pt x="282299" y="663198"/>
                </a:lnTo>
                <a:lnTo>
                  <a:pt x="131602" y="813898"/>
                </a:lnTo>
                <a:lnTo>
                  <a:pt x="0" y="813898"/>
                </a:lnTo>
                <a:lnTo>
                  <a:pt x="0" y="15069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1492070" y="3627102"/>
            <a:ext cx="376767" cy="201507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7"/>
                </a:moveTo>
                <a:lnTo>
                  <a:pt x="131602" y="150697"/>
                </a:lnTo>
                <a:lnTo>
                  <a:pt x="282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1667538" y="3828032"/>
            <a:ext cx="0" cy="884767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0"/>
                </a:moveTo>
                <a:lnTo>
                  <a:pt x="0" y="66320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3620399" y="3981503"/>
            <a:ext cx="376767" cy="376767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141149" y="282299"/>
                </a:moveTo>
                <a:lnTo>
                  <a:pt x="96537" y="275103"/>
                </a:lnTo>
                <a:lnTo>
                  <a:pt x="57790" y="255064"/>
                </a:lnTo>
                <a:lnTo>
                  <a:pt x="27235" y="224508"/>
                </a:lnTo>
                <a:lnTo>
                  <a:pt x="7196" y="185762"/>
                </a:lnTo>
                <a:lnTo>
                  <a:pt x="0" y="141149"/>
                </a:lnTo>
                <a:lnTo>
                  <a:pt x="7196" y="96535"/>
                </a:lnTo>
                <a:lnTo>
                  <a:pt x="27235" y="57788"/>
                </a:lnTo>
                <a:lnTo>
                  <a:pt x="57790" y="27233"/>
                </a:lnTo>
                <a:lnTo>
                  <a:pt x="96537" y="7195"/>
                </a:lnTo>
                <a:lnTo>
                  <a:pt x="141149" y="0"/>
                </a:lnTo>
                <a:lnTo>
                  <a:pt x="168812" y="2737"/>
                </a:lnTo>
                <a:lnTo>
                  <a:pt x="219460" y="23714"/>
                </a:lnTo>
                <a:lnTo>
                  <a:pt x="258579" y="62841"/>
                </a:lnTo>
                <a:lnTo>
                  <a:pt x="279561" y="113488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4" y="224508"/>
                </a:lnTo>
                <a:lnTo>
                  <a:pt x="224508" y="255064"/>
                </a:lnTo>
                <a:lnTo>
                  <a:pt x="185762" y="275103"/>
                </a:lnTo>
                <a:lnTo>
                  <a:pt x="141149" y="282299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3620399" y="3981503"/>
            <a:ext cx="376767" cy="376767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9"/>
                </a:moveTo>
                <a:lnTo>
                  <a:pt x="7196" y="96535"/>
                </a:lnTo>
                <a:lnTo>
                  <a:pt x="27235" y="57788"/>
                </a:lnTo>
                <a:lnTo>
                  <a:pt x="57790" y="27233"/>
                </a:lnTo>
                <a:lnTo>
                  <a:pt x="96537" y="7195"/>
                </a:lnTo>
                <a:lnTo>
                  <a:pt x="141149" y="0"/>
                </a:lnTo>
                <a:lnTo>
                  <a:pt x="195165" y="10744"/>
                </a:lnTo>
                <a:lnTo>
                  <a:pt x="240949" y="41342"/>
                </a:lnTo>
                <a:lnTo>
                  <a:pt x="271552" y="87137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4" y="224508"/>
                </a:lnTo>
                <a:lnTo>
                  <a:pt x="224508" y="255064"/>
                </a:lnTo>
                <a:lnTo>
                  <a:pt x="185762" y="275103"/>
                </a:lnTo>
                <a:lnTo>
                  <a:pt x="141149" y="282299"/>
                </a:lnTo>
                <a:lnTo>
                  <a:pt x="96537" y="275103"/>
                </a:lnTo>
                <a:lnTo>
                  <a:pt x="57790" y="255064"/>
                </a:lnTo>
                <a:lnTo>
                  <a:pt x="27235" y="224508"/>
                </a:lnTo>
                <a:lnTo>
                  <a:pt x="7196" y="185762"/>
                </a:lnTo>
                <a:lnTo>
                  <a:pt x="0" y="1411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1634402" y="4169702"/>
            <a:ext cx="1986280" cy="532553"/>
          </a:xfrm>
          <a:custGeom>
            <a:avLst/>
            <a:gdLst/>
            <a:ahLst/>
            <a:cxnLst/>
            <a:rect l="l" t="t" r="r" b="b"/>
            <a:pathLst>
              <a:path w="1489710" h="399414">
                <a:moveTo>
                  <a:pt x="0" y="398999"/>
                </a:moveTo>
                <a:lnTo>
                  <a:pt x="14894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1660403" y="3853303"/>
            <a:ext cx="1960033" cy="316653"/>
          </a:xfrm>
          <a:custGeom>
            <a:avLst/>
            <a:gdLst/>
            <a:ahLst/>
            <a:cxnLst/>
            <a:rect l="l" t="t" r="r" b="b"/>
            <a:pathLst>
              <a:path w="1470025" h="237489">
                <a:moveTo>
                  <a:pt x="0" y="0"/>
                </a:moveTo>
                <a:lnTo>
                  <a:pt x="1469997" y="2372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1842003" y="3654103"/>
            <a:ext cx="1778847" cy="515620"/>
          </a:xfrm>
          <a:custGeom>
            <a:avLst/>
            <a:gdLst/>
            <a:ahLst/>
            <a:cxnLst/>
            <a:rect l="l" t="t" r="r" b="b"/>
            <a:pathLst>
              <a:path w="1334135" h="386714">
                <a:moveTo>
                  <a:pt x="0" y="0"/>
                </a:moveTo>
                <a:lnTo>
                  <a:pt x="1333797" y="3866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1876803" y="4169701"/>
            <a:ext cx="1744133" cy="333587"/>
          </a:xfrm>
          <a:custGeom>
            <a:avLst/>
            <a:gdLst/>
            <a:ahLst/>
            <a:cxnLst/>
            <a:rect l="l" t="t" r="r" b="b"/>
            <a:pathLst>
              <a:path w="1308100" h="250189">
                <a:moveTo>
                  <a:pt x="0" y="249599"/>
                </a:moveTo>
                <a:lnTo>
                  <a:pt x="130769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936704" y="3322074"/>
            <a:ext cx="284480" cy="2686473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2" y="0"/>
                </a:lnTo>
                <a:lnTo>
                  <a:pt x="213172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1220934" y="2331105"/>
            <a:ext cx="991447" cy="367792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4"/>
                </a:moveTo>
                <a:lnTo>
                  <a:pt x="0" y="743226"/>
                </a:lnTo>
                <a:lnTo>
                  <a:pt x="743226" y="0"/>
                </a:lnTo>
                <a:lnTo>
                  <a:pt x="743226" y="2014670"/>
                </a:lnTo>
                <a:lnTo>
                  <a:pt x="0" y="2757894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936704" y="2331106"/>
            <a:ext cx="1275925" cy="991447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2" y="743226"/>
                </a:moveTo>
                <a:lnTo>
                  <a:pt x="0" y="743226"/>
                </a:lnTo>
                <a:lnTo>
                  <a:pt x="743226" y="0"/>
                </a:lnTo>
                <a:lnTo>
                  <a:pt x="956398" y="0"/>
                </a:lnTo>
                <a:lnTo>
                  <a:pt x="213172" y="743226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936704" y="2331105"/>
            <a:ext cx="1275925" cy="367792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2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936704" y="2331106"/>
            <a:ext cx="1275925" cy="991447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1220933" y="3322074"/>
            <a:ext cx="0" cy="2686473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 txBox="1"/>
          <p:nvPr/>
        </p:nvSpPr>
        <p:spPr>
          <a:xfrm>
            <a:off x="2336634" y="1849050"/>
            <a:ext cx="4496647" cy="1268722"/>
          </a:xfrm>
          <a:prstGeom prst="rect">
            <a:avLst/>
          </a:prstGeom>
        </p:spPr>
        <p:txBody>
          <a:bodyPr vert="horz" wrap="square" lIns="0" tIns="37252" rIns="0" bIns="0" rtlCol="0">
            <a:spAutoFit/>
          </a:bodyPr>
          <a:lstStyle/>
          <a:p>
            <a:pPr marL="1724617" marR="6773">
              <a:lnSpc>
                <a:spcPts val="3800"/>
              </a:lnSpc>
              <a:spcBef>
                <a:spcPts val="292"/>
              </a:spcBef>
            </a:pPr>
            <a:r>
              <a:rPr lang="en-US" sz="3200" spc="-7" dirty="0">
                <a:solidFill>
                  <a:srgbClr val="FF0000"/>
                </a:solidFill>
                <a:latin typeface="Arial"/>
                <a:cs typeface="Arial"/>
              </a:rPr>
              <a:t>28</a:t>
            </a:r>
            <a:r>
              <a:rPr sz="3200" spc="-7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lang="en-US" sz="3200" spc="-7" dirty="0">
                <a:solidFill>
                  <a:srgbClr val="FF0000"/>
                </a:solidFill>
                <a:latin typeface="Arial"/>
                <a:cs typeface="Arial"/>
              </a:rPr>
              <a:t>28</a:t>
            </a:r>
            <a:r>
              <a:rPr sz="3200" spc="-7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lang="en-US" sz="3200" spc="-7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sz="3200" spc="-12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7" dirty="0">
                <a:solidFill>
                  <a:srgbClr val="FF0000"/>
                </a:solidFill>
                <a:latin typeface="Arial"/>
                <a:cs typeface="Arial"/>
              </a:rPr>
              <a:t>image  </a:t>
            </a:r>
            <a:r>
              <a:rPr lang="en-US" sz="3200" spc="-7" dirty="0">
                <a:solidFill>
                  <a:srgbClr val="0000FF"/>
                </a:solidFill>
                <a:latin typeface="Arial"/>
                <a:cs typeface="Arial"/>
              </a:rPr>
              <a:t>3</a:t>
            </a:r>
            <a:r>
              <a:rPr sz="3200" spc="-7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lang="en-US" sz="3200" spc="-7" dirty="0">
                <a:solidFill>
                  <a:srgbClr val="0000FF"/>
                </a:solidFill>
                <a:latin typeface="Arial"/>
                <a:cs typeface="Arial"/>
              </a:rPr>
              <a:t>3</a:t>
            </a:r>
            <a:r>
              <a:rPr sz="3200" spc="-7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lang="en-US" sz="3200" spc="-7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sz="3200" spc="-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3200" spc="-7" dirty="0">
                <a:solidFill>
                  <a:srgbClr val="0000FF"/>
                </a:solidFill>
                <a:latin typeface="Arial"/>
                <a:cs typeface="Arial"/>
              </a:rPr>
              <a:t>filter</a:t>
            </a:r>
            <a:endParaRPr sz="3200" dirty="0">
              <a:latin typeface="Arial"/>
              <a:cs typeface="Arial"/>
            </a:endParaRPr>
          </a:p>
          <a:p>
            <a:pPr marL="16933">
              <a:lnSpc>
                <a:spcPts val="1967"/>
              </a:lnSpc>
            </a:pPr>
            <a:endParaRPr sz="2400" dirty="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513218" y="2090306"/>
            <a:ext cx="1238673" cy="293793"/>
          </a:xfrm>
          <a:custGeom>
            <a:avLst/>
            <a:gdLst/>
            <a:ahLst/>
            <a:cxnLst/>
            <a:rect l="l" t="t" r="r" b="b"/>
            <a:pathLst>
              <a:path w="929004" h="220344">
                <a:moveTo>
                  <a:pt x="928685" y="0"/>
                </a:moveTo>
                <a:lnTo>
                  <a:pt x="0" y="219929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4" name="object 24"/>
          <p:cNvSpPr/>
          <p:nvPr/>
        </p:nvSpPr>
        <p:spPr>
          <a:xfrm>
            <a:off x="2457134" y="2363132"/>
            <a:ext cx="60960" cy="41487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45687" y="30619"/>
                </a:moveTo>
                <a:lnTo>
                  <a:pt x="0" y="25269"/>
                </a:lnTo>
                <a:lnTo>
                  <a:pt x="38434" y="0"/>
                </a:lnTo>
                <a:lnTo>
                  <a:pt x="45687" y="3061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5"/>
          <p:cNvSpPr/>
          <p:nvPr/>
        </p:nvSpPr>
        <p:spPr>
          <a:xfrm>
            <a:off x="2457134" y="2363132"/>
            <a:ext cx="60960" cy="41487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38434" y="0"/>
                </a:moveTo>
                <a:lnTo>
                  <a:pt x="0" y="25269"/>
                </a:lnTo>
                <a:lnTo>
                  <a:pt x="45687" y="30619"/>
                </a:lnTo>
                <a:lnTo>
                  <a:pt x="38434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object 26"/>
          <p:cNvSpPr/>
          <p:nvPr/>
        </p:nvSpPr>
        <p:spPr>
          <a:xfrm>
            <a:off x="2095421" y="2735005"/>
            <a:ext cx="1794933" cy="697653"/>
          </a:xfrm>
          <a:custGeom>
            <a:avLst/>
            <a:gdLst/>
            <a:ahLst/>
            <a:cxnLst/>
            <a:rect l="l" t="t" r="r" b="b"/>
            <a:pathLst>
              <a:path w="1346200" h="523239">
                <a:moveTo>
                  <a:pt x="1345632" y="0"/>
                </a:moveTo>
                <a:lnTo>
                  <a:pt x="0" y="523188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/>
          <p:cNvSpPr/>
          <p:nvPr/>
        </p:nvSpPr>
        <p:spPr>
          <a:xfrm>
            <a:off x="2041706" y="3413040"/>
            <a:ext cx="61807" cy="4064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0" y="30327"/>
                </a:moveTo>
                <a:lnTo>
                  <a:pt x="34587" y="0"/>
                </a:lnTo>
                <a:lnTo>
                  <a:pt x="45989" y="29324"/>
                </a:lnTo>
                <a:lnTo>
                  <a:pt x="0" y="30327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8"/>
          <p:cNvSpPr/>
          <p:nvPr/>
        </p:nvSpPr>
        <p:spPr>
          <a:xfrm>
            <a:off x="2041706" y="3413040"/>
            <a:ext cx="61807" cy="4064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34587" y="0"/>
                </a:moveTo>
                <a:lnTo>
                  <a:pt x="0" y="30327"/>
                </a:lnTo>
                <a:lnTo>
                  <a:pt x="45989" y="29324"/>
                </a:lnTo>
                <a:lnTo>
                  <a:pt x="34587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9" name="object 29"/>
          <p:cNvSpPr/>
          <p:nvPr/>
        </p:nvSpPr>
        <p:spPr>
          <a:xfrm>
            <a:off x="4145698" y="4590935"/>
            <a:ext cx="473287" cy="169333"/>
          </a:xfrm>
          <a:custGeom>
            <a:avLst/>
            <a:gdLst/>
            <a:ahLst/>
            <a:cxnLst/>
            <a:rect l="l" t="t" r="r" b="b"/>
            <a:pathLst>
              <a:path w="354964" h="127000">
                <a:moveTo>
                  <a:pt x="354474" y="12657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0" name="object 30"/>
          <p:cNvSpPr/>
          <p:nvPr/>
        </p:nvSpPr>
        <p:spPr>
          <a:xfrm>
            <a:off x="4091431" y="4571169"/>
            <a:ext cx="61807" cy="39793"/>
          </a:xfrm>
          <a:custGeom>
            <a:avLst/>
            <a:gdLst/>
            <a:ahLst/>
            <a:cxnLst/>
            <a:rect l="l" t="t" r="r" b="b"/>
            <a:pathLst>
              <a:path w="46354" h="29844">
                <a:moveTo>
                  <a:pt x="35399" y="29624"/>
                </a:moveTo>
                <a:lnTo>
                  <a:pt x="0" y="274"/>
                </a:lnTo>
                <a:lnTo>
                  <a:pt x="45974" y="0"/>
                </a:lnTo>
                <a:lnTo>
                  <a:pt x="35399" y="296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1" name="object 31"/>
          <p:cNvSpPr/>
          <p:nvPr/>
        </p:nvSpPr>
        <p:spPr>
          <a:xfrm>
            <a:off x="4091431" y="4571169"/>
            <a:ext cx="61807" cy="39793"/>
          </a:xfrm>
          <a:custGeom>
            <a:avLst/>
            <a:gdLst/>
            <a:ahLst/>
            <a:cxnLst/>
            <a:rect l="l" t="t" r="r" b="b"/>
            <a:pathLst>
              <a:path w="46354" h="29844">
                <a:moveTo>
                  <a:pt x="45974" y="0"/>
                </a:moveTo>
                <a:lnTo>
                  <a:pt x="0" y="274"/>
                </a:lnTo>
                <a:lnTo>
                  <a:pt x="35399" y="29624"/>
                </a:lnTo>
                <a:lnTo>
                  <a:pt x="45974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2" name="object 32"/>
          <p:cNvSpPr txBox="1"/>
          <p:nvPr/>
        </p:nvSpPr>
        <p:spPr>
          <a:xfrm>
            <a:off x="4832864" y="4494140"/>
            <a:ext cx="6399107" cy="92478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b="1" dirty="0">
                <a:latin typeface="Arial"/>
                <a:cs typeface="Arial"/>
              </a:rPr>
              <a:t>1</a:t>
            </a:r>
            <a:r>
              <a:rPr sz="2000" b="1" spc="-13" dirty="0">
                <a:latin typeface="Arial"/>
                <a:cs typeface="Arial"/>
              </a:rPr>
              <a:t> </a:t>
            </a:r>
            <a:r>
              <a:rPr sz="2000" b="1" spc="-7" dirty="0">
                <a:latin typeface="Arial"/>
                <a:cs typeface="Arial"/>
              </a:rPr>
              <a:t>number:</a:t>
            </a:r>
            <a:endParaRPr sz="2000" dirty="0">
              <a:latin typeface="Arial"/>
              <a:cs typeface="Arial"/>
            </a:endParaRPr>
          </a:p>
          <a:p>
            <a:pPr marL="16933" marR="281086">
              <a:lnSpc>
                <a:spcPct val="100699"/>
              </a:lnSpc>
            </a:pPr>
            <a:r>
              <a:rPr lang="en-US" sz="2000" spc="-7" dirty="0">
                <a:latin typeface="Arial"/>
                <a:cs typeface="Arial"/>
              </a:rPr>
              <a:t>Image</a:t>
            </a:r>
            <a:r>
              <a:rPr lang="ko-KR" altLang="en-US" sz="2000" spc="-7" dirty="0">
                <a:latin typeface="Arial"/>
                <a:cs typeface="Arial"/>
              </a:rPr>
              <a:t>의 일부분과 </a:t>
            </a:r>
            <a:r>
              <a:rPr lang="en-US" altLang="ko-KR" sz="2000" spc="-7" dirty="0">
                <a:latin typeface="Arial"/>
                <a:cs typeface="Arial"/>
              </a:rPr>
              <a:t>filter</a:t>
            </a:r>
            <a:r>
              <a:rPr lang="ko-KR" altLang="en-US" sz="2000" spc="-7" dirty="0">
                <a:latin typeface="Arial"/>
                <a:cs typeface="Arial"/>
              </a:rPr>
              <a:t>를 </a:t>
            </a:r>
            <a:r>
              <a:rPr lang="en-US" altLang="ko-KR" sz="2000" dirty="0">
                <a:sym typeface="Wingdings" panose="05000000000000000000" pitchFamily="2" charset="2"/>
              </a:rPr>
              <a:t>element wise</a:t>
            </a:r>
            <a:r>
              <a:rPr lang="ko-KR" altLang="en-US" sz="2000" dirty="0">
                <a:sym typeface="Wingdings" panose="05000000000000000000" pitchFamily="2" charset="2"/>
              </a:rPr>
              <a:t>한 하나의 값이 </a:t>
            </a:r>
            <a:r>
              <a:rPr lang="en-US" altLang="ko-KR" sz="2000" dirty="0">
                <a:sym typeface="Wingdings" panose="05000000000000000000" pitchFamily="2" charset="2"/>
              </a:rPr>
              <a:t>activation map</a:t>
            </a:r>
            <a:r>
              <a:rPr lang="ko-KR" altLang="en-US" sz="2000" dirty="0">
                <a:sym typeface="Wingdings" panose="05000000000000000000" pitchFamily="2" charset="2"/>
              </a:rPr>
              <a:t>의 한 원소가 됨</a:t>
            </a:r>
            <a:endParaRPr lang="en-US" altLang="ko-KR" sz="2000" dirty="0">
              <a:sym typeface="Wingdings" panose="05000000000000000000" pitchFamily="2" charset="2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186293" y="2510373"/>
            <a:ext cx="376400" cy="3136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4" name="object 34"/>
          <p:cNvSpPr/>
          <p:nvPr/>
        </p:nvSpPr>
        <p:spPr>
          <a:xfrm>
            <a:off x="4836916" y="6008547"/>
            <a:ext cx="1594324" cy="524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39" name="그룹 38"/>
          <p:cNvGrpSpPr/>
          <p:nvPr/>
        </p:nvGrpSpPr>
        <p:grpSpPr>
          <a:xfrm>
            <a:off x="310332" y="222865"/>
            <a:ext cx="7104260" cy="798953"/>
            <a:chOff x="575803" y="482447"/>
            <a:chExt cx="11234970" cy="1912481"/>
          </a:xfrm>
        </p:grpSpPr>
        <p:sp>
          <p:nvSpPr>
            <p:cNvPr id="40" name="TextBox 39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Image </a:t>
              </a:r>
              <a:r>
                <a:rPr lang="en-US" altLang="ko-KR" sz="3200" b="1" kern="1200" baseline="0" dirty="0" err="1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classfication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itchFamily="18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75803" y="1921172"/>
              <a:ext cx="8723217" cy="47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PIRL Research Department</a:t>
              </a:r>
            </a:p>
          </p:txBody>
        </p:sp>
        <p:pic>
          <p:nvPicPr>
            <p:cNvPr id="42" name="Picture 3" descr="C:\Users\admin\Desktop\1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43" name="TextBox 42"/>
          <p:cNvSpPr txBox="1"/>
          <p:nvPr/>
        </p:nvSpPr>
        <p:spPr>
          <a:xfrm>
            <a:off x="310332" y="1400984"/>
            <a:ext cx="7609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- Convolution Layer</a:t>
            </a:r>
          </a:p>
        </p:txBody>
      </p:sp>
    </p:spTree>
    <p:extLst>
      <p:ext uri="{BB962C8B-B14F-4D97-AF65-F5344CB8AC3E}">
        <p14:creationId xmlns:p14="http://schemas.microsoft.com/office/powerpoint/2010/main" val="42051564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52" y="2191921"/>
            <a:ext cx="3365500" cy="54610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011" y="2173349"/>
            <a:ext cx="3365500" cy="546100"/>
          </a:xfrm>
          <a:prstGeom prst="rect">
            <a:avLst/>
          </a:prstGeom>
        </p:spPr>
      </p:pic>
      <p:sp>
        <p:nvSpPr>
          <p:cNvPr id="39" name="object 8"/>
          <p:cNvSpPr txBox="1">
            <a:spLocks/>
          </p:cNvSpPr>
          <p:nvPr/>
        </p:nvSpPr>
        <p:spPr>
          <a:xfrm>
            <a:off x="1744442" y="1867046"/>
            <a:ext cx="3396629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>
            <a:lvl1pPr>
              <a:defRPr sz="48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6933" latinLnBrk="0">
              <a:spcBef>
                <a:spcPts val="133"/>
              </a:spcBef>
            </a:pPr>
            <a:r>
              <a:rPr lang="en-US" sz="2000" kern="0" spc="-7" dirty="0"/>
              <a:t>Convolution, </a:t>
            </a:r>
            <a:r>
              <a:rPr lang="ko-KR" altLang="en-US" sz="2000" kern="0" spc="-7" dirty="0" err="1"/>
              <a:t>합성곱</a:t>
            </a:r>
            <a:endParaRPr lang="en-US" sz="2000" kern="0" dirty="0"/>
          </a:p>
        </p:txBody>
      </p:sp>
      <p:sp>
        <p:nvSpPr>
          <p:cNvPr id="40" name="object 8"/>
          <p:cNvSpPr txBox="1">
            <a:spLocks/>
          </p:cNvSpPr>
          <p:nvPr/>
        </p:nvSpPr>
        <p:spPr>
          <a:xfrm>
            <a:off x="7918160" y="1799877"/>
            <a:ext cx="3396629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>
            <a:lvl1pPr>
              <a:defRPr sz="48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6933" latinLnBrk="0">
              <a:spcBef>
                <a:spcPts val="133"/>
              </a:spcBef>
            </a:pPr>
            <a:r>
              <a:rPr lang="en-US" sz="2000" kern="0" spc="-7" dirty="0"/>
              <a:t>Correlation, </a:t>
            </a:r>
            <a:r>
              <a:rPr lang="ko-KR" altLang="en-US" sz="2000" kern="0" spc="-7" dirty="0" err="1"/>
              <a:t>상관분석</a:t>
            </a:r>
            <a:endParaRPr lang="en-US" sz="2000" kern="0" spc="-7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96" y="4086820"/>
            <a:ext cx="4775200" cy="1377461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3752748" y="2332471"/>
            <a:ext cx="279121" cy="3048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4" name="직사각형 43"/>
          <p:cNvSpPr/>
          <p:nvPr/>
        </p:nvSpPr>
        <p:spPr>
          <a:xfrm>
            <a:off x="563167" y="2777821"/>
            <a:ext cx="6096000" cy="1225084"/>
          </a:xfrm>
          <a:prstGeom prst="rect">
            <a:avLst/>
          </a:prstGeom>
          <a:noFill/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FF0000"/>
                </a:solidFill>
              </a:rPr>
              <a:t>시스템 함수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en-US" altLang="ko-KR" dirty="0">
                <a:solidFill>
                  <a:schemeClr val="tx1"/>
                </a:solidFill>
              </a:rPr>
              <a:t>y</a:t>
            </a:r>
            <a:r>
              <a:rPr lang="ko-KR" altLang="en-US" dirty="0">
                <a:solidFill>
                  <a:schemeClr val="tx1"/>
                </a:solidFill>
              </a:rPr>
              <a:t>축 대칭</a:t>
            </a:r>
            <a:r>
              <a:rPr lang="en-US" altLang="ko-KR" dirty="0">
                <a:solidFill>
                  <a:schemeClr val="tx1"/>
                </a:solidFill>
              </a:rPr>
              <a:t>, t</a:t>
            </a:r>
            <a:r>
              <a:rPr lang="ko-KR" altLang="en-US" dirty="0">
                <a:solidFill>
                  <a:schemeClr val="tx1"/>
                </a:solidFill>
              </a:rPr>
              <a:t>에서 부터 </a:t>
            </a:r>
            <a:r>
              <a:rPr lang="en-US" altLang="ko-KR" dirty="0">
                <a:solidFill>
                  <a:schemeClr val="tx1"/>
                </a:solidFill>
              </a:rPr>
              <a:t>slide</a:t>
            </a:r>
          </a:p>
          <a:p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시스템 함수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와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입력 함수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 곱을 적분하여 함수 합성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736662" y="2613435"/>
            <a:ext cx="5181600" cy="2455975"/>
          </a:xfrm>
          <a:prstGeom prst="rect">
            <a:avLst/>
          </a:prstGeom>
          <a:noFill/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FF0000"/>
                </a:solidFill>
              </a:rPr>
              <a:t>시스템 함수</a:t>
            </a:r>
            <a:r>
              <a:rPr lang="ko-KR" altLang="en-US" dirty="0">
                <a:solidFill>
                  <a:schemeClr val="tx1"/>
                </a:solidFill>
              </a:rPr>
              <a:t>를 </a:t>
            </a:r>
            <a:r>
              <a:rPr lang="en-US" altLang="ko-KR" dirty="0">
                <a:solidFill>
                  <a:schemeClr val="tx1"/>
                </a:solidFill>
              </a:rPr>
              <a:t>y</a:t>
            </a:r>
            <a:r>
              <a:rPr lang="ko-KR" altLang="en-US" dirty="0">
                <a:solidFill>
                  <a:schemeClr val="tx1"/>
                </a:solidFill>
              </a:rPr>
              <a:t>축 </a:t>
            </a:r>
            <a:r>
              <a:rPr lang="ko-KR" altLang="en-US" dirty="0" err="1">
                <a:solidFill>
                  <a:schemeClr val="tx1"/>
                </a:solidFill>
              </a:rPr>
              <a:t>대칭하지</a:t>
            </a:r>
            <a:r>
              <a:rPr lang="ko-KR" altLang="en-US" dirty="0">
                <a:solidFill>
                  <a:schemeClr val="tx1"/>
                </a:solidFill>
              </a:rPr>
              <a:t> 않고</a:t>
            </a:r>
            <a:r>
              <a:rPr lang="en-US" altLang="ko-KR" dirty="0">
                <a:solidFill>
                  <a:schemeClr val="tx1"/>
                </a:solidFill>
              </a:rPr>
              <a:t>, t</a:t>
            </a:r>
            <a:r>
              <a:rPr lang="ko-KR" altLang="en-US" dirty="0">
                <a:solidFill>
                  <a:schemeClr val="tx1"/>
                </a:solidFill>
              </a:rPr>
              <a:t>에서 부터 </a:t>
            </a:r>
            <a:r>
              <a:rPr lang="en-US" altLang="ko-KR" dirty="0">
                <a:solidFill>
                  <a:schemeClr val="tx1"/>
                </a:solidFill>
              </a:rPr>
              <a:t>slide 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시스템 함수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와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입력 함수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 곱을 적분하여 함수 합성 </a:t>
            </a:r>
            <a:endParaRPr lang="en-US" altLang="ko-KR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altLang="ko-KR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ko-KR" altLang="en-US" dirty="0">
                <a:solidFill>
                  <a:srgbClr val="0070C0"/>
                </a:solidFill>
              </a:rPr>
              <a:t>입력 함수</a:t>
            </a:r>
            <a:r>
              <a:rPr lang="ko-KR" altLang="en-US" dirty="0">
                <a:solidFill>
                  <a:schemeClr val="tx1"/>
                </a:solidFill>
              </a:rPr>
              <a:t>와 </a:t>
            </a:r>
            <a:r>
              <a:rPr lang="ko-KR" altLang="en-US" dirty="0">
                <a:solidFill>
                  <a:srgbClr val="FF0000"/>
                </a:solidFill>
              </a:rPr>
              <a:t>시스템 함수</a:t>
            </a:r>
            <a:r>
              <a:rPr lang="ko-KR" altLang="en-US" dirty="0">
                <a:solidFill>
                  <a:schemeClr val="tx1"/>
                </a:solidFill>
              </a:rPr>
              <a:t>가 얼마나 </a:t>
            </a:r>
            <a:r>
              <a:rPr lang="ko-KR" altLang="en-US" dirty="0" err="1">
                <a:solidFill>
                  <a:schemeClr val="tx1"/>
                </a:solidFill>
              </a:rPr>
              <a:t>유사한지에</a:t>
            </a:r>
            <a:r>
              <a:rPr lang="ko-KR" altLang="en-US" dirty="0">
                <a:solidFill>
                  <a:schemeClr val="tx1"/>
                </a:solidFill>
              </a:rPr>
              <a:t> 대해서 측정할 수 있음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1501543" y="5561474"/>
            <a:ext cx="9813246" cy="1225084"/>
          </a:xfrm>
          <a:prstGeom prst="rect">
            <a:avLst/>
          </a:prstGeom>
          <a:noFill/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Convolution Layer </a:t>
            </a:r>
            <a:r>
              <a:rPr lang="ko-KR" altLang="en-US" dirty="0">
                <a:solidFill>
                  <a:schemeClr val="tx1"/>
                </a:solidFill>
              </a:rPr>
              <a:t>에서의 연산은 </a:t>
            </a:r>
            <a:r>
              <a:rPr lang="en-US" altLang="ko-KR" dirty="0">
                <a:solidFill>
                  <a:schemeClr val="tx1"/>
                </a:solidFill>
              </a:rPr>
              <a:t>convolution</a:t>
            </a:r>
            <a:r>
              <a:rPr lang="ko-KR" altLang="en-US" dirty="0">
                <a:solidFill>
                  <a:schemeClr val="tx1"/>
                </a:solidFill>
              </a:rPr>
              <a:t>보다는 </a:t>
            </a:r>
            <a:r>
              <a:rPr lang="en-US" altLang="ko-KR" dirty="0">
                <a:solidFill>
                  <a:schemeClr val="tx1"/>
                </a:solidFill>
              </a:rPr>
              <a:t>correlation</a:t>
            </a:r>
            <a:r>
              <a:rPr lang="ko-KR" altLang="en-US" dirty="0">
                <a:solidFill>
                  <a:schemeClr val="tx1"/>
                </a:solidFill>
              </a:rPr>
              <a:t>과 더 유사하지만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 넓은 의미에서 보면 </a:t>
            </a:r>
            <a:r>
              <a:rPr lang="en-US" altLang="ko-KR" dirty="0">
                <a:solidFill>
                  <a:schemeClr val="tx1"/>
                </a:solidFill>
              </a:rPr>
              <a:t>correlation</a:t>
            </a:r>
            <a:r>
              <a:rPr lang="ko-KR" altLang="en-US" dirty="0">
                <a:solidFill>
                  <a:schemeClr val="tx1"/>
                </a:solidFill>
              </a:rPr>
              <a:t>도 </a:t>
            </a:r>
            <a:r>
              <a:rPr lang="en-US" altLang="ko-KR" dirty="0">
                <a:solidFill>
                  <a:schemeClr val="tx1"/>
                </a:solidFill>
              </a:rPr>
              <a:t>convolution </a:t>
            </a:r>
            <a:r>
              <a:rPr lang="ko-KR" altLang="en-US" dirty="0">
                <a:solidFill>
                  <a:schemeClr val="tx1"/>
                </a:solidFill>
              </a:rPr>
              <a:t>연산이라 볼 수 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49" name="직선 연결선 48"/>
          <p:cNvCxnSpPr/>
          <p:nvPr/>
        </p:nvCxnSpPr>
        <p:spPr>
          <a:xfrm flipV="1">
            <a:off x="6417044" y="1477560"/>
            <a:ext cx="0" cy="411537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310332" y="222865"/>
            <a:ext cx="7104260" cy="798953"/>
            <a:chOff x="575803" y="482447"/>
            <a:chExt cx="11234970" cy="1912481"/>
          </a:xfrm>
        </p:grpSpPr>
        <p:sp>
          <p:nvSpPr>
            <p:cNvPr id="21" name="TextBox 20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Image </a:t>
              </a:r>
              <a:r>
                <a:rPr lang="en-US" altLang="ko-KR" sz="3200" b="1" kern="1200" baseline="0" dirty="0" err="1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classfication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75803" y="1921172"/>
              <a:ext cx="8723217" cy="47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PIRL Research Department</a:t>
              </a:r>
            </a:p>
          </p:txBody>
        </p:sp>
        <p:pic>
          <p:nvPicPr>
            <p:cNvPr id="23" name="Picture 3" descr="C:\Users\admin\Desktop\1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24" name="TextBox 23"/>
          <p:cNvSpPr txBox="1"/>
          <p:nvPr/>
        </p:nvSpPr>
        <p:spPr>
          <a:xfrm>
            <a:off x="310332" y="1267818"/>
            <a:ext cx="7609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- Convolution Layer</a:t>
            </a:r>
          </a:p>
        </p:txBody>
      </p:sp>
    </p:spTree>
    <p:extLst>
      <p:ext uri="{BB962C8B-B14F-4D97-AF65-F5344CB8AC3E}">
        <p14:creationId xmlns:p14="http://schemas.microsoft.com/office/powerpoint/2010/main" val="1536401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104260" cy="798953"/>
            <a:chOff x="575803" y="482447"/>
            <a:chExt cx="11234970" cy="191248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9006347" cy="900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ko-KR" altLang="en-US" sz="3200" b="1" kern="1200" baseline="0" dirty="0" err="1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딥러닝</a:t>
              </a:r>
              <a:r>
                <a:rPr lang="ko-KR" altLang="en-US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 프레임워크 비교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47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PIRL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650225"/>
              </p:ext>
            </p:extLst>
          </p:nvPr>
        </p:nvGraphicFramePr>
        <p:xfrm>
          <a:off x="310326" y="2504196"/>
          <a:ext cx="11606691" cy="914400"/>
        </p:xfrm>
        <a:graphic>
          <a:graphicData uri="http://schemas.openxmlformats.org/drawingml/2006/table">
            <a:tbl>
              <a:tblPr firstRow="1" bandRow="1"/>
              <a:tblGrid>
                <a:gridCol w="1160669">
                  <a:extLst>
                    <a:ext uri="{9D8B030D-6E8A-4147-A177-3AD203B41FA5}">
                      <a16:colId xmlns:a16="http://schemas.microsoft.com/office/drawing/2014/main" val="2876977715"/>
                    </a:ext>
                  </a:extLst>
                </a:gridCol>
                <a:gridCol w="1160669">
                  <a:extLst>
                    <a:ext uri="{9D8B030D-6E8A-4147-A177-3AD203B41FA5}">
                      <a16:colId xmlns:a16="http://schemas.microsoft.com/office/drawing/2014/main" val="2701490865"/>
                    </a:ext>
                  </a:extLst>
                </a:gridCol>
                <a:gridCol w="1160669">
                  <a:extLst>
                    <a:ext uri="{9D8B030D-6E8A-4147-A177-3AD203B41FA5}">
                      <a16:colId xmlns:a16="http://schemas.microsoft.com/office/drawing/2014/main" val="3366821427"/>
                    </a:ext>
                  </a:extLst>
                </a:gridCol>
                <a:gridCol w="1160669">
                  <a:extLst>
                    <a:ext uri="{9D8B030D-6E8A-4147-A177-3AD203B41FA5}">
                      <a16:colId xmlns:a16="http://schemas.microsoft.com/office/drawing/2014/main" val="3789173402"/>
                    </a:ext>
                  </a:extLst>
                </a:gridCol>
                <a:gridCol w="2014328">
                  <a:extLst>
                    <a:ext uri="{9D8B030D-6E8A-4147-A177-3AD203B41FA5}">
                      <a16:colId xmlns:a16="http://schemas.microsoft.com/office/drawing/2014/main" val="3350590540"/>
                    </a:ext>
                  </a:extLst>
                </a:gridCol>
                <a:gridCol w="1123122">
                  <a:extLst>
                    <a:ext uri="{9D8B030D-6E8A-4147-A177-3AD203B41FA5}">
                      <a16:colId xmlns:a16="http://schemas.microsoft.com/office/drawing/2014/main" val="1837486636"/>
                    </a:ext>
                  </a:extLst>
                </a:gridCol>
                <a:gridCol w="815009">
                  <a:extLst>
                    <a:ext uri="{9D8B030D-6E8A-4147-A177-3AD203B41FA5}">
                      <a16:colId xmlns:a16="http://schemas.microsoft.com/office/drawing/2014/main" val="943894712"/>
                    </a:ext>
                  </a:extLst>
                </a:gridCol>
                <a:gridCol w="934278">
                  <a:extLst>
                    <a:ext uri="{9D8B030D-6E8A-4147-A177-3AD203B41FA5}">
                      <a16:colId xmlns:a16="http://schemas.microsoft.com/office/drawing/2014/main" val="1835876426"/>
                    </a:ext>
                  </a:extLst>
                </a:gridCol>
                <a:gridCol w="1083365">
                  <a:extLst>
                    <a:ext uri="{9D8B030D-6E8A-4147-A177-3AD203B41FA5}">
                      <a16:colId xmlns:a16="http://schemas.microsoft.com/office/drawing/2014/main" val="3759116898"/>
                    </a:ext>
                  </a:extLst>
                </a:gridCol>
                <a:gridCol w="993913">
                  <a:extLst>
                    <a:ext uri="{9D8B030D-6E8A-4147-A177-3AD203B41FA5}">
                      <a16:colId xmlns:a16="http://schemas.microsoft.com/office/drawing/2014/main" val="657801012"/>
                    </a:ext>
                  </a:extLst>
                </a:gridCol>
              </a:tblGrid>
              <a:tr h="2503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주체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플랫폼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모바일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언어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인터페이스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OpenMP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Cuda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OPenCL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멀티</a:t>
                      </a:r>
                      <a:r>
                        <a:rPr lang="en-US" altLang="ko-KR" sz="1600" dirty="0"/>
                        <a:t>GPU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분산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799670"/>
                  </a:ext>
                </a:extLst>
              </a:tr>
              <a:tr h="250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SkyMind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Cross – 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Android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Java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Java, Scala, Python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-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Y</a:t>
                      </a:r>
                    </a:p>
                    <a:p>
                      <a:pPr latinLnBrk="1"/>
                      <a:r>
                        <a:rPr lang="en-US" altLang="ko-KR" sz="1600" dirty="0"/>
                        <a:t>(Spark)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296849"/>
                  </a:ext>
                </a:extLst>
              </a:tr>
            </a:tbl>
          </a:graphicData>
        </a:graphic>
      </p:graphicFrame>
      <p:sp>
        <p:nvSpPr>
          <p:cNvPr id="44" name="Rounded Rectangle"/>
          <p:cNvSpPr/>
          <p:nvPr/>
        </p:nvSpPr>
        <p:spPr>
          <a:xfrm>
            <a:off x="310332" y="3556555"/>
            <a:ext cx="11606685" cy="3023149"/>
          </a:xfrm>
          <a:prstGeom prst="roundRect">
            <a:avLst>
              <a:gd name="adj" fmla="val 8523"/>
            </a:avLst>
          </a:prstGeom>
          <a:solidFill>
            <a:srgbClr val="FFFFFF"/>
          </a:solidFill>
          <a:ln w="12700">
            <a:miter lim="400000"/>
          </a:ln>
          <a:effectLst>
            <a:outerShdw blurRad="292100" dist="110334" dir="5400000" rotWithShape="0">
              <a:srgbClr val="475D84">
                <a:alpha val="2164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grpSp>
        <p:nvGrpSpPr>
          <p:cNvPr id="65" name="그룹 64"/>
          <p:cNvGrpSpPr/>
          <p:nvPr/>
        </p:nvGrpSpPr>
        <p:grpSpPr>
          <a:xfrm>
            <a:off x="501859" y="5098774"/>
            <a:ext cx="800167" cy="470879"/>
            <a:chOff x="3138620" y="7550842"/>
            <a:chExt cx="2265389" cy="914687"/>
          </a:xfrm>
          <a:solidFill>
            <a:srgbClr val="2A78A8"/>
          </a:solidFill>
        </p:grpSpPr>
        <p:sp>
          <p:nvSpPr>
            <p:cNvPr id="66" name="Rounded Rectangle"/>
            <p:cNvSpPr/>
            <p:nvPr/>
          </p:nvSpPr>
          <p:spPr>
            <a:xfrm>
              <a:off x="3138620" y="7729850"/>
              <a:ext cx="2265389" cy="520702"/>
            </a:xfrm>
            <a:prstGeom prst="roundRect">
              <a:avLst>
                <a:gd name="adj" fmla="val 50000"/>
              </a:avLst>
            </a:prstGeom>
            <a:grpFill/>
            <a:ln w="12700">
              <a:miter lim="400000"/>
            </a:ln>
            <a:effectLst>
              <a:outerShdw blurRad="279400" dist="112866" dir="5466904" rotWithShape="0">
                <a:srgbClr val="4983D0">
                  <a:alpha val="6105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7" name="more inform"/>
            <p:cNvSpPr txBox="1"/>
            <p:nvPr/>
          </p:nvSpPr>
          <p:spPr>
            <a:xfrm>
              <a:off x="3138620" y="7550842"/>
              <a:ext cx="2265389" cy="914687"/>
            </a:xfrm>
            <a:prstGeom prst="rect">
              <a:avLst/>
            </a:prstGeom>
            <a:noFill/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ctr">
                <a:lnSpc>
                  <a:spcPct val="100000"/>
                </a:lnSpc>
                <a:defRPr baseline="0">
                  <a:solidFill>
                    <a:srgbClr val="FFFFFF"/>
                  </a:solidFill>
                </a:defRPr>
              </a:lvl1pPr>
            </a:lstStyle>
            <a:p>
              <a:r>
                <a:rPr lang="ko-KR" altLang="en-US" sz="1600" b="1" dirty="0"/>
                <a:t>단점</a:t>
              </a:r>
              <a:endParaRPr sz="1600" b="1" dirty="0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501859" y="5516377"/>
            <a:ext cx="61505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Java</a:t>
            </a:r>
            <a:r>
              <a:rPr lang="ko-KR" altLang="en-US" sz="1600" dirty="0"/>
              <a:t>의 언어적 특성으로 인해 학습 및 테스트 과정이 </a:t>
            </a:r>
            <a:r>
              <a:rPr lang="ko-KR" altLang="en-US" sz="1600" dirty="0" err="1"/>
              <a:t>번거러움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협소한 사용자 커뮤니티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부족한 예제</a:t>
            </a:r>
          </a:p>
        </p:txBody>
      </p:sp>
      <p:grpSp>
        <p:nvGrpSpPr>
          <p:cNvPr id="74" name="그룹 73"/>
          <p:cNvGrpSpPr/>
          <p:nvPr/>
        </p:nvGrpSpPr>
        <p:grpSpPr>
          <a:xfrm>
            <a:off x="501859" y="3627203"/>
            <a:ext cx="800167" cy="348813"/>
            <a:chOff x="3138620" y="7669399"/>
            <a:chExt cx="2265389" cy="677573"/>
          </a:xfrm>
          <a:solidFill>
            <a:srgbClr val="2A78A8"/>
          </a:solidFill>
        </p:grpSpPr>
        <p:sp>
          <p:nvSpPr>
            <p:cNvPr id="75" name="Rounded Rectangle"/>
            <p:cNvSpPr/>
            <p:nvPr/>
          </p:nvSpPr>
          <p:spPr>
            <a:xfrm>
              <a:off x="3138620" y="7729850"/>
              <a:ext cx="2265389" cy="520702"/>
            </a:xfrm>
            <a:prstGeom prst="roundRect">
              <a:avLst>
                <a:gd name="adj" fmla="val 50000"/>
              </a:avLst>
            </a:prstGeom>
            <a:grpFill/>
            <a:ln w="12700">
              <a:miter lim="400000"/>
            </a:ln>
            <a:effectLst>
              <a:outerShdw blurRad="279400" dist="112866" dir="5466904" rotWithShape="0">
                <a:srgbClr val="4983D0">
                  <a:alpha val="6105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6" name="more inform"/>
            <p:cNvSpPr txBox="1"/>
            <p:nvPr/>
          </p:nvSpPr>
          <p:spPr>
            <a:xfrm>
              <a:off x="3138620" y="7669399"/>
              <a:ext cx="2265389" cy="677573"/>
            </a:xfrm>
            <a:prstGeom prst="rect">
              <a:avLst/>
            </a:prstGeom>
            <a:noFill/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ctr">
                <a:lnSpc>
                  <a:spcPct val="100000"/>
                </a:lnSpc>
                <a:defRPr baseline="0">
                  <a:solidFill>
                    <a:srgbClr val="FFFFFF"/>
                  </a:solidFill>
                </a:defRPr>
              </a:lvl1pPr>
            </a:lstStyle>
            <a:p>
              <a:r>
                <a:rPr lang="ko-KR" altLang="en-US" sz="1600" b="1" dirty="0"/>
                <a:t>장점</a:t>
              </a:r>
              <a:endParaRPr sz="1600" b="1" dirty="0"/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501859" y="3983775"/>
            <a:ext cx="62835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가장 많은 프로그래머를 보유하는 </a:t>
            </a:r>
            <a:r>
              <a:rPr lang="en-US" altLang="ko-KR" sz="1600" dirty="0"/>
              <a:t>Java </a:t>
            </a:r>
            <a:r>
              <a:rPr lang="ko-KR" altLang="en-US" sz="1600" dirty="0"/>
              <a:t>기반 </a:t>
            </a:r>
            <a:r>
              <a:rPr lang="ko-KR" altLang="en-US" sz="1600" dirty="0" err="1"/>
              <a:t>딥러닝</a:t>
            </a:r>
            <a:r>
              <a:rPr lang="ko-KR" altLang="en-US" sz="1600" dirty="0"/>
              <a:t> 프레임워크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쉬운 </a:t>
            </a:r>
            <a:r>
              <a:rPr lang="ko-KR" altLang="en-US" sz="1600" dirty="0" err="1"/>
              <a:t>이식성</a:t>
            </a:r>
            <a:r>
              <a:rPr lang="en-US" altLang="ko-KR" sz="1600" dirty="0"/>
              <a:t>, </a:t>
            </a:r>
            <a:r>
              <a:rPr lang="ko-KR" altLang="en-US" sz="1600" dirty="0"/>
              <a:t>높은 안정성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문서화가 잘되어 있음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시각화 도구 제공</a:t>
            </a:r>
            <a:endParaRPr lang="en-US" altLang="ko-KR" sz="1600" dirty="0"/>
          </a:p>
        </p:txBody>
      </p:sp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32" y="1561952"/>
            <a:ext cx="2160242" cy="804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8503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257" y="1627502"/>
            <a:ext cx="6680200" cy="4876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310332" y="222865"/>
            <a:ext cx="7104260" cy="798953"/>
            <a:chOff x="575803" y="482447"/>
            <a:chExt cx="11234970" cy="1912481"/>
          </a:xfrm>
        </p:grpSpPr>
        <p:sp>
          <p:nvSpPr>
            <p:cNvPr id="7" name="TextBox 6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Image </a:t>
              </a:r>
              <a:r>
                <a:rPr lang="en-US" altLang="ko-KR" sz="3200" b="1" kern="1200" baseline="0" dirty="0" err="1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classfication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itchFamily="18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75803" y="1921172"/>
              <a:ext cx="8723217" cy="47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PIRL Research Department</a:t>
              </a:r>
            </a:p>
          </p:txBody>
        </p:sp>
        <p:pic>
          <p:nvPicPr>
            <p:cNvPr id="9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10" name="TextBox 9"/>
          <p:cNvSpPr txBox="1"/>
          <p:nvPr/>
        </p:nvSpPr>
        <p:spPr>
          <a:xfrm>
            <a:off x="310332" y="1400984"/>
            <a:ext cx="7609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- Convolution Layer</a:t>
            </a:r>
          </a:p>
        </p:txBody>
      </p:sp>
    </p:spTree>
    <p:extLst>
      <p:ext uri="{BB962C8B-B14F-4D97-AF65-F5344CB8AC3E}">
        <p14:creationId xmlns:p14="http://schemas.microsoft.com/office/powerpoint/2010/main" val="29078540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85032" y="3883713"/>
            <a:ext cx="176107" cy="884767"/>
          </a:xfrm>
          <a:custGeom>
            <a:avLst/>
            <a:gdLst/>
            <a:ahLst/>
            <a:cxnLst/>
            <a:rect l="l" t="t" r="r" b="b"/>
            <a:pathLst>
              <a:path w="132080" h="663575">
                <a:moveTo>
                  <a:pt x="0" y="0"/>
                </a:moveTo>
                <a:lnTo>
                  <a:pt x="131602" y="0"/>
                </a:lnTo>
                <a:lnTo>
                  <a:pt x="131602" y="663201"/>
                </a:lnTo>
                <a:lnTo>
                  <a:pt x="0" y="663201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1960501" y="3682784"/>
            <a:ext cx="201507" cy="1085425"/>
          </a:xfrm>
          <a:custGeom>
            <a:avLst/>
            <a:gdLst/>
            <a:ahLst/>
            <a:cxnLst/>
            <a:rect l="l" t="t" r="r" b="b"/>
            <a:pathLst>
              <a:path w="151130" h="814069">
                <a:moveTo>
                  <a:pt x="0" y="813898"/>
                </a:moveTo>
                <a:lnTo>
                  <a:pt x="0" y="150697"/>
                </a:lnTo>
                <a:lnTo>
                  <a:pt x="150697" y="0"/>
                </a:lnTo>
                <a:lnTo>
                  <a:pt x="150697" y="663198"/>
                </a:lnTo>
                <a:lnTo>
                  <a:pt x="0" y="813898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785033" y="3682783"/>
            <a:ext cx="376767" cy="201507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131602" y="150697"/>
                </a:moveTo>
                <a:lnTo>
                  <a:pt x="0" y="150697"/>
                </a:lnTo>
                <a:lnTo>
                  <a:pt x="150697" y="0"/>
                </a:lnTo>
                <a:lnTo>
                  <a:pt x="282299" y="0"/>
                </a:lnTo>
                <a:lnTo>
                  <a:pt x="131602" y="150697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1785033" y="3682784"/>
            <a:ext cx="376767" cy="1085425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7"/>
                </a:moveTo>
                <a:lnTo>
                  <a:pt x="150697" y="0"/>
                </a:lnTo>
                <a:lnTo>
                  <a:pt x="282299" y="0"/>
                </a:lnTo>
                <a:lnTo>
                  <a:pt x="282299" y="663198"/>
                </a:lnTo>
                <a:lnTo>
                  <a:pt x="131602" y="813898"/>
                </a:lnTo>
                <a:lnTo>
                  <a:pt x="0" y="813898"/>
                </a:lnTo>
                <a:lnTo>
                  <a:pt x="0" y="15069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1785033" y="3682783"/>
            <a:ext cx="376767" cy="201507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7"/>
                </a:moveTo>
                <a:lnTo>
                  <a:pt x="131602" y="150697"/>
                </a:lnTo>
                <a:lnTo>
                  <a:pt x="282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1960501" y="3883713"/>
            <a:ext cx="0" cy="884767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0"/>
                </a:moveTo>
                <a:lnTo>
                  <a:pt x="0" y="66320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3913362" y="4037184"/>
            <a:ext cx="376767" cy="376767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141149" y="282299"/>
                </a:moveTo>
                <a:lnTo>
                  <a:pt x="96537" y="275103"/>
                </a:lnTo>
                <a:lnTo>
                  <a:pt x="57790" y="255064"/>
                </a:lnTo>
                <a:lnTo>
                  <a:pt x="27235" y="224508"/>
                </a:lnTo>
                <a:lnTo>
                  <a:pt x="7196" y="185762"/>
                </a:lnTo>
                <a:lnTo>
                  <a:pt x="0" y="141149"/>
                </a:lnTo>
                <a:lnTo>
                  <a:pt x="7196" y="96535"/>
                </a:lnTo>
                <a:lnTo>
                  <a:pt x="27235" y="57788"/>
                </a:lnTo>
                <a:lnTo>
                  <a:pt x="57790" y="27233"/>
                </a:lnTo>
                <a:lnTo>
                  <a:pt x="96537" y="7195"/>
                </a:lnTo>
                <a:lnTo>
                  <a:pt x="141149" y="0"/>
                </a:lnTo>
                <a:lnTo>
                  <a:pt x="168812" y="2737"/>
                </a:lnTo>
                <a:lnTo>
                  <a:pt x="219460" y="23714"/>
                </a:lnTo>
                <a:lnTo>
                  <a:pt x="258579" y="62841"/>
                </a:lnTo>
                <a:lnTo>
                  <a:pt x="279561" y="113488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4" y="224508"/>
                </a:lnTo>
                <a:lnTo>
                  <a:pt x="224508" y="255064"/>
                </a:lnTo>
                <a:lnTo>
                  <a:pt x="185762" y="275103"/>
                </a:lnTo>
                <a:lnTo>
                  <a:pt x="141149" y="282299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3913362" y="4037184"/>
            <a:ext cx="376767" cy="376767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9"/>
                </a:moveTo>
                <a:lnTo>
                  <a:pt x="7196" y="96535"/>
                </a:lnTo>
                <a:lnTo>
                  <a:pt x="27235" y="57788"/>
                </a:lnTo>
                <a:lnTo>
                  <a:pt x="57790" y="27233"/>
                </a:lnTo>
                <a:lnTo>
                  <a:pt x="96537" y="7195"/>
                </a:lnTo>
                <a:lnTo>
                  <a:pt x="141149" y="0"/>
                </a:lnTo>
                <a:lnTo>
                  <a:pt x="195165" y="10744"/>
                </a:lnTo>
                <a:lnTo>
                  <a:pt x="240949" y="41342"/>
                </a:lnTo>
                <a:lnTo>
                  <a:pt x="271552" y="87137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4" y="224508"/>
                </a:lnTo>
                <a:lnTo>
                  <a:pt x="224508" y="255064"/>
                </a:lnTo>
                <a:lnTo>
                  <a:pt x="185762" y="275103"/>
                </a:lnTo>
                <a:lnTo>
                  <a:pt x="141149" y="282299"/>
                </a:lnTo>
                <a:lnTo>
                  <a:pt x="96537" y="275103"/>
                </a:lnTo>
                <a:lnTo>
                  <a:pt x="57790" y="255064"/>
                </a:lnTo>
                <a:lnTo>
                  <a:pt x="27235" y="224508"/>
                </a:lnTo>
                <a:lnTo>
                  <a:pt x="7196" y="185762"/>
                </a:lnTo>
                <a:lnTo>
                  <a:pt x="0" y="1411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1927365" y="4225383"/>
            <a:ext cx="1986280" cy="532553"/>
          </a:xfrm>
          <a:custGeom>
            <a:avLst/>
            <a:gdLst/>
            <a:ahLst/>
            <a:cxnLst/>
            <a:rect l="l" t="t" r="r" b="b"/>
            <a:pathLst>
              <a:path w="1489710" h="399414">
                <a:moveTo>
                  <a:pt x="0" y="398999"/>
                </a:moveTo>
                <a:lnTo>
                  <a:pt x="14894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1953366" y="3908984"/>
            <a:ext cx="1960033" cy="316653"/>
          </a:xfrm>
          <a:custGeom>
            <a:avLst/>
            <a:gdLst/>
            <a:ahLst/>
            <a:cxnLst/>
            <a:rect l="l" t="t" r="r" b="b"/>
            <a:pathLst>
              <a:path w="1470025" h="237489">
                <a:moveTo>
                  <a:pt x="0" y="0"/>
                </a:moveTo>
                <a:lnTo>
                  <a:pt x="1469997" y="2372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2134966" y="3709784"/>
            <a:ext cx="1778847" cy="515620"/>
          </a:xfrm>
          <a:custGeom>
            <a:avLst/>
            <a:gdLst/>
            <a:ahLst/>
            <a:cxnLst/>
            <a:rect l="l" t="t" r="r" b="b"/>
            <a:pathLst>
              <a:path w="1334135" h="386714">
                <a:moveTo>
                  <a:pt x="0" y="0"/>
                </a:moveTo>
                <a:lnTo>
                  <a:pt x="1333797" y="3866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2169766" y="4225382"/>
            <a:ext cx="1744133" cy="333587"/>
          </a:xfrm>
          <a:custGeom>
            <a:avLst/>
            <a:gdLst/>
            <a:ahLst/>
            <a:cxnLst/>
            <a:rect l="l" t="t" r="r" b="b"/>
            <a:pathLst>
              <a:path w="1308100" h="250189">
                <a:moveTo>
                  <a:pt x="0" y="249599"/>
                </a:moveTo>
                <a:lnTo>
                  <a:pt x="130769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1229667" y="3377755"/>
            <a:ext cx="284480" cy="2686473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2" y="0"/>
                </a:lnTo>
                <a:lnTo>
                  <a:pt x="213172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1513897" y="2386786"/>
            <a:ext cx="991447" cy="367792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4"/>
                </a:moveTo>
                <a:lnTo>
                  <a:pt x="0" y="743226"/>
                </a:lnTo>
                <a:lnTo>
                  <a:pt x="743226" y="0"/>
                </a:lnTo>
                <a:lnTo>
                  <a:pt x="743226" y="2014670"/>
                </a:lnTo>
                <a:lnTo>
                  <a:pt x="0" y="2757894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1229667" y="2386787"/>
            <a:ext cx="1275925" cy="991447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2" y="743226"/>
                </a:moveTo>
                <a:lnTo>
                  <a:pt x="0" y="743226"/>
                </a:lnTo>
                <a:lnTo>
                  <a:pt x="743226" y="0"/>
                </a:lnTo>
                <a:lnTo>
                  <a:pt x="956398" y="0"/>
                </a:lnTo>
                <a:lnTo>
                  <a:pt x="213172" y="743226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1229667" y="2386786"/>
            <a:ext cx="1275925" cy="367792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2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1229667" y="2386787"/>
            <a:ext cx="1275925" cy="991447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1513896" y="3377755"/>
            <a:ext cx="0" cy="2686473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 txBox="1"/>
          <p:nvPr/>
        </p:nvSpPr>
        <p:spPr>
          <a:xfrm>
            <a:off x="2629597" y="1904731"/>
            <a:ext cx="4496647" cy="1268722"/>
          </a:xfrm>
          <a:prstGeom prst="rect">
            <a:avLst/>
          </a:prstGeom>
        </p:spPr>
        <p:txBody>
          <a:bodyPr vert="horz" wrap="square" lIns="0" tIns="37252" rIns="0" bIns="0" rtlCol="0">
            <a:spAutoFit/>
          </a:bodyPr>
          <a:lstStyle/>
          <a:p>
            <a:pPr marL="1724617" marR="6773">
              <a:lnSpc>
                <a:spcPts val="3800"/>
              </a:lnSpc>
              <a:spcBef>
                <a:spcPts val="292"/>
              </a:spcBef>
            </a:pPr>
            <a:r>
              <a:rPr lang="en-US" sz="3200" spc="-7" dirty="0">
                <a:solidFill>
                  <a:srgbClr val="FF0000"/>
                </a:solidFill>
                <a:latin typeface="Arial"/>
                <a:cs typeface="Arial"/>
              </a:rPr>
              <a:t>28</a:t>
            </a:r>
            <a:r>
              <a:rPr sz="3200" spc="-7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lang="en-US" sz="3200" spc="-7" dirty="0">
                <a:solidFill>
                  <a:srgbClr val="FF0000"/>
                </a:solidFill>
                <a:latin typeface="Arial"/>
                <a:cs typeface="Arial"/>
              </a:rPr>
              <a:t>28</a:t>
            </a:r>
            <a:r>
              <a:rPr sz="3200" spc="-7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lang="en-US" sz="3200" spc="-7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sz="3200" spc="-12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7" dirty="0">
                <a:solidFill>
                  <a:srgbClr val="FF0000"/>
                </a:solidFill>
                <a:latin typeface="Arial"/>
                <a:cs typeface="Arial"/>
              </a:rPr>
              <a:t>image  </a:t>
            </a:r>
            <a:r>
              <a:rPr lang="en-US" sz="3200" spc="-7" dirty="0">
                <a:solidFill>
                  <a:srgbClr val="0000FF"/>
                </a:solidFill>
                <a:latin typeface="Arial"/>
                <a:cs typeface="Arial"/>
              </a:rPr>
              <a:t>3</a:t>
            </a:r>
            <a:r>
              <a:rPr sz="3200" spc="-7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lang="en-US" sz="3200" spc="-7" dirty="0">
                <a:solidFill>
                  <a:srgbClr val="0000FF"/>
                </a:solidFill>
                <a:latin typeface="Arial"/>
                <a:cs typeface="Arial"/>
              </a:rPr>
              <a:t>3</a:t>
            </a:r>
            <a:r>
              <a:rPr sz="3200" spc="-7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lang="en-US" sz="3200" spc="-7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sz="3200" spc="-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3200" spc="-7" dirty="0">
                <a:solidFill>
                  <a:srgbClr val="0000FF"/>
                </a:solidFill>
                <a:latin typeface="Arial"/>
                <a:cs typeface="Arial"/>
              </a:rPr>
              <a:t>filter</a:t>
            </a:r>
            <a:endParaRPr sz="3200" dirty="0">
              <a:latin typeface="Arial"/>
              <a:cs typeface="Arial"/>
            </a:endParaRPr>
          </a:p>
          <a:p>
            <a:pPr marL="16933">
              <a:lnSpc>
                <a:spcPts val="1967"/>
              </a:lnSpc>
            </a:pPr>
            <a:endParaRPr sz="2400" dirty="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806181" y="2145987"/>
            <a:ext cx="1238673" cy="293793"/>
          </a:xfrm>
          <a:custGeom>
            <a:avLst/>
            <a:gdLst/>
            <a:ahLst/>
            <a:cxnLst/>
            <a:rect l="l" t="t" r="r" b="b"/>
            <a:pathLst>
              <a:path w="929004" h="220344">
                <a:moveTo>
                  <a:pt x="928685" y="0"/>
                </a:moveTo>
                <a:lnTo>
                  <a:pt x="0" y="219929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4" name="object 24"/>
          <p:cNvSpPr/>
          <p:nvPr/>
        </p:nvSpPr>
        <p:spPr>
          <a:xfrm>
            <a:off x="2750097" y="2418813"/>
            <a:ext cx="60960" cy="41487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45687" y="30619"/>
                </a:moveTo>
                <a:lnTo>
                  <a:pt x="0" y="25269"/>
                </a:lnTo>
                <a:lnTo>
                  <a:pt x="38434" y="0"/>
                </a:lnTo>
                <a:lnTo>
                  <a:pt x="45687" y="3061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5"/>
          <p:cNvSpPr/>
          <p:nvPr/>
        </p:nvSpPr>
        <p:spPr>
          <a:xfrm>
            <a:off x="2750097" y="2418813"/>
            <a:ext cx="60960" cy="41487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38434" y="0"/>
                </a:moveTo>
                <a:lnTo>
                  <a:pt x="0" y="25269"/>
                </a:lnTo>
                <a:lnTo>
                  <a:pt x="45687" y="30619"/>
                </a:lnTo>
                <a:lnTo>
                  <a:pt x="38434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object 26"/>
          <p:cNvSpPr/>
          <p:nvPr/>
        </p:nvSpPr>
        <p:spPr>
          <a:xfrm>
            <a:off x="2388384" y="2790686"/>
            <a:ext cx="1794933" cy="697653"/>
          </a:xfrm>
          <a:custGeom>
            <a:avLst/>
            <a:gdLst/>
            <a:ahLst/>
            <a:cxnLst/>
            <a:rect l="l" t="t" r="r" b="b"/>
            <a:pathLst>
              <a:path w="1346200" h="523239">
                <a:moveTo>
                  <a:pt x="1345632" y="0"/>
                </a:moveTo>
                <a:lnTo>
                  <a:pt x="0" y="523188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/>
          <p:cNvSpPr/>
          <p:nvPr/>
        </p:nvSpPr>
        <p:spPr>
          <a:xfrm>
            <a:off x="2334669" y="3468721"/>
            <a:ext cx="61807" cy="4064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0" y="30327"/>
                </a:moveTo>
                <a:lnTo>
                  <a:pt x="34587" y="0"/>
                </a:lnTo>
                <a:lnTo>
                  <a:pt x="45989" y="29324"/>
                </a:lnTo>
                <a:lnTo>
                  <a:pt x="0" y="30327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8"/>
          <p:cNvSpPr/>
          <p:nvPr/>
        </p:nvSpPr>
        <p:spPr>
          <a:xfrm>
            <a:off x="2334669" y="3468721"/>
            <a:ext cx="61807" cy="4064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34587" y="0"/>
                </a:moveTo>
                <a:lnTo>
                  <a:pt x="0" y="30327"/>
                </a:lnTo>
                <a:lnTo>
                  <a:pt x="45989" y="29324"/>
                </a:lnTo>
                <a:lnTo>
                  <a:pt x="34587" y="0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9" name="object 29"/>
          <p:cNvSpPr/>
          <p:nvPr/>
        </p:nvSpPr>
        <p:spPr>
          <a:xfrm>
            <a:off x="4896360" y="4229782"/>
            <a:ext cx="3078480" cy="0"/>
          </a:xfrm>
          <a:custGeom>
            <a:avLst/>
            <a:gdLst/>
            <a:ahLst/>
            <a:cxnLst/>
            <a:rect l="l" t="t" r="r" b="b"/>
            <a:pathLst>
              <a:path w="2308860">
                <a:moveTo>
                  <a:pt x="0" y="0"/>
                </a:moveTo>
                <a:lnTo>
                  <a:pt x="2308645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0" name="object 30"/>
          <p:cNvSpPr/>
          <p:nvPr/>
        </p:nvSpPr>
        <p:spPr>
          <a:xfrm>
            <a:off x="7974554" y="4208816"/>
            <a:ext cx="58420" cy="42333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0" y="0"/>
                </a:lnTo>
                <a:lnTo>
                  <a:pt x="43224" y="15724"/>
                </a:lnTo>
                <a:lnTo>
                  <a:pt x="0" y="3144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1" name="object 31"/>
          <p:cNvSpPr/>
          <p:nvPr/>
        </p:nvSpPr>
        <p:spPr>
          <a:xfrm>
            <a:off x="7974554" y="4208816"/>
            <a:ext cx="58420" cy="42333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2" name="object 32"/>
          <p:cNvSpPr txBox="1"/>
          <p:nvPr/>
        </p:nvSpPr>
        <p:spPr>
          <a:xfrm>
            <a:off x="4821091" y="4498755"/>
            <a:ext cx="3217333" cy="76063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dirty="0">
                <a:latin typeface="Arial"/>
                <a:cs typeface="Arial"/>
              </a:rPr>
              <a:t>convolve (slide) </a:t>
            </a:r>
            <a:r>
              <a:rPr sz="2400" spc="-7" dirty="0">
                <a:latin typeface="Arial"/>
                <a:cs typeface="Arial"/>
              </a:rPr>
              <a:t>over</a:t>
            </a:r>
            <a:r>
              <a:rPr sz="2400" spc="-14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all  </a:t>
            </a:r>
            <a:r>
              <a:rPr sz="2400" dirty="0">
                <a:latin typeface="Arial"/>
                <a:cs typeface="Arial"/>
              </a:rPr>
              <a:t>spatial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locations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033751" y="3539017"/>
            <a:ext cx="123613" cy="2525607"/>
          </a:xfrm>
          <a:custGeom>
            <a:avLst/>
            <a:gdLst/>
            <a:ahLst/>
            <a:cxnLst/>
            <a:rect l="l" t="t" r="r" b="b"/>
            <a:pathLst>
              <a:path w="92709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4" name="object 34"/>
          <p:cNvSpPr/>
          <p:nvPr/>
        </p:nvSpPr>
        <p:spPr>
          <a:xfrm>
            <a:off x="9156718" y="2386786"/>
            <a:ext cx="1152313" cy="3677920"/>
          </a:xfrm>
          <a:custGeom>
            <a:avLst/>
            <a:gdLst/>
            <a:ahLst/>
            <a:cxnLst/>
            <a:rect l="l" t="t" r="r" b="b"/>
            <a:pathLst>
              <a:path w="864234" h="2758440">
                <a:moveTo>
                  <a:pt x="0" y="2757894"/>
                </a:moveTo>
                <a:lnTo>
                  <a:pt x="0" y="864173"/>
                </a:lnTo>
                <a:lnTo>
                  <a:pt x="864173" y="0"/>
                </a:lnTo>
                <a:lnTo>
                  <a:pt x="864173" y="1893721"/>
                </a:lnTo>
                <a:lnTo>
                  <a:pt x="0" y="2757894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5" name="object 35"/>
          <p:cNvSpPr/>
          <p:nvPr/>
        </p:nvSpPr>
        <p:spPr>
          <a:xfrm>
            <a:off x="9033751" y="2386787"/>
            <a:ext cx="1275925" cy="1152313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92224" y="864173"/>
                </a:moveTo>
                <a:lnTo>
                  <a:pt x="0" y="864173"/>
                </a:lnTo>
                <a:lnTo>
                  <a:pt x="864173" y="0"/>
                </a:lnTo>
                <a:lnTo>
                  <a:pt x="956398" y="0"/>
                </a:lnTo>
                <a:lnTo>
                  <a:pt x="92224" y="864173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6" name="object 36"/>
          <p:cNvSpPr/>
          <p:nvPr/>
        </p:nvSpPr>
        <p:spPr>
          <a:xfrm>
            <a:off x="9033751" y="2386786"/>
            <a:ext cx="1275925" cy="367792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7" name="object 37"/>
          <p:cNvSpPr/>
          <p:nvPr/>
        </p:nvSpPr>
        <p:spPr>
          <a:xfrm>
            <a:off x="9033751" y="2386787"/>
            <a:ext cx="1275925" cy="1152313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8" name="object 38"/>
          <p:cNvSpPr/>
          <p:nvPr/>
        </p:nvSpPr>
        <p:spPr>
          <a:xfrm>
            <a:off x="9156717" y="3539017"/>
            <a:ext cx="0" cy="2525607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9" name="object 39"/>
          <p:cNvSpPr txBox="1"/>
          <p:nvPr/>
        </p:nvSpPr>
        <p:spPr>
          <a:xfrm>
            <a:off x="9138320" y="1582395"/>
            <a:ext cx="216746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solidFill>
                  <a:srgbClr val="0000FF"/>
                </a:solidFill>
                <a:latin typeface="Arial"/>
                <a:cs typeface="Arial"/>
              </a:rPr>
              <a:t>activation</a:t>
            </a:r>
            <a:r>
              <a:rPr sz="2400" b="1" spc="-10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b="1" spc="-7" dirty="0">
                <a:solidFill>
                  <a:srgbClr val="0000FF"/>
                </a:solidFill>
                <a:latin typeface="Arial"/>
                <a:cs typeface="Arial"/>
              </a:rPr>
              <a:t>map</a:t>
            </a:r>
            <a:endParaRPr sz="24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977107" y="6118795"/>
            <a:ext cx="204047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z="2400" dirty="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867121" y="5482354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400" spc="-7" dirty="0">
                <a:latin typeface="Arial"/>
                <a:cs typeface="Arial"/>
              </a:rPr>
              <a:t>26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406325" y="3601043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400" spc="-7" dirty="0">
                <a:latin typeface="Arial"/>
                <a:cs typeface="Arial"/>
              </a:rPr>
              <a:t>26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47" name="그룹 46"/>
          <p:cNvGrpSpPr/>
          <p:nvPr/>
        </p:nvGrpSpPr>
        <p:grpSpPr>
          <a:xfrm>
            <a:off x="310332" y="222865"/>
            <a:ext cx="7104260" cy="798953"/>
            <a:chOff x="575803" y="482447"/>
            <a:chExt cx="11234970" cy="1912481"/>
          </a:xfrm>
        </p:grpSpPr>
        <p:sp>
          <p:nvSpPr>
            <p:cNvPr id="48" name="TextBox 47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Image </a:t>
              </a:r>
              <a:r>
                <a:rPr lang="en-US" altLang="ko-KR" sz="3200" b="1" kern="1200" baseline="0" dirty="0" err="1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classfication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itchFamily="18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75803" y="1921172"/>
              <a:ext cx="8723217" cy="47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PIRL Research Department</a:t>
              </a:r>
            </a:p>
          </p:txBody>
        </p:sp>
        <p:pic>
          <p:nvPicPr>
            <p:cNvPr id="5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51" name="TextBox 50"/>
          <p:cNvSpPr txBox="1"/>
          <p:nvPr/>
        </p:nvSpPr>
        <p:spPr>
          <a:xfrm>
            <a:off x="310332" y="1400984"/>
            <a:ext cx="7609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- Convolution Layer</a:t>
            </a:r>
          </a:p>
        </p:txBody>
      </p:sp>
    </p:spTree>
    <p:extLst>
      <p:ext uri="{BB962C8B-B14F-4D97-AF65-F5344CB8AC3E}">
        <p14:creationId xmlns:p14="http://schemas.microsoft.com/office/powerpoint/2010/main" val="36964477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80486" y="3672183"/>
            <a:ext cx="123613" cy="2525607"/>
          </a:xfrm>
          <a:custGeom>
            <a:avLst/>
            <a:gdLst/>
            <a:ahLst/>
            <a:cxnLst/>
            <a:rect l="l" t="t" r="r" b="b"/>
            <a:pathLst>
              <a:path w="92709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9103453" y="2519952"/>
            <a:ext cx="1152313" cy="3677920"/>
          </a:xfrm>
          <a:custGeom>
            <a:avLst/>
            <a:gdLst/>
            <a:ahLst/>
            <a:cxnLst/>
            <a:rect l="l" t="t" r="r" b="b"/>
            <a:pathLst>
              <a:path w="864234" h="2758440">
                <a:moveTo>
                  <a:pt x="0" y="2757894"/>
                </a:moveTo>
                <a:lnTo>
                  <a:pt x="0" y="864173"/>
                </a:lnTo>
                <a:lnTo>
                  <a:pt x="864173" y="0"/>
                </a:lnTo>
                <a:lnTo>
                  <a:pt x="864173" y="1893721"/>
                </a:lnTo>
                <a:lnTo>
                  <a:pt x="0" y="2757894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8980486" y="2519953"/>
            <a:ext cx="1275925" cy="1152313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92224" y="864173"/>
                </a:moveTo>
                <a:lnTo>
                  <a:pt x="0" y="864173"/>
                </a:lnTo>
                <a:lnTo>
                  <a:pt x="864173" y="0"/>
                </a:lnTo>
                <a:lnTo>
                  <a:pt x="956398" y="0"/>
                </a:lnTo>
                <a:lnTo>
                  <a:pt x="92224" y="864173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8980486" y="2519952"/>
            <a:ext cx="1275925" cy="367792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8980486" y="2519953"/>
            <a:ext cx="1275925" cy="1152313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9103452" y="3672183"/>
            <a:ext cx="0" cy="2525607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1731767" y="4016879"/>
            <a:ext cx="176107" cy="884767"/>
          </a:xfrm>
          <a:custGeom>
            <a:avLst/>
            <a:gdLst/>
            <a:ahLst/>
            <a:cxnLst/>
            <a:rect l="l" t="t" r="r" b="b"/>
            <a:pathLst>
              <a:path w="132080" h="663575">
                <a:moveTo>
                  <a:pt x="0" y="0"/>
                </a:moveTo>
                <a:lnTo>
                  <a:pt x="131602" y="0"/>
                </a:lnTo>
                <a:lnTo>
                  <a:pt x="131602" y="663201"/>
                </a:lnTo>
                <a:lnTo>
                  <a:pt x="0" y="663201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1907236" y="3815950"/>
            <a:ext cx="201507" cy="1085425"/>
          </a:xfrm>
          <a:custGeom>
            <a:avLst/>
            <a:gdLst/>
            <a:ahLst/>
            <a:cxnLst/>
            <a:rect l="l" t="t" r="r" b="b"/>
            <a:pathLst>
              <a:path w="151130" h="814069">
                <a:moveTo>
                  <a:pt x="0" y="813898"/>
                </a:moveTo>
                <a:lnTo>
                  <a:pt x="0" y="150697"/>
                </a:lnTo>
                <a:lnTo>
                  <a:pt x="150697" y="0"/>
                </a:lnTo>
                <a:lnTo>
                  <a:pt x="150697" y="663198"/>
                </a:lnTo>
                <a:lnTo>
                  <a:pt x="0" y="813898"/>
                </a:lnTo>
                <a:close/>
              </a:path>
            </a:pathLst>
          </a:custGeom>
          <a:solidFill>
            <a:srgbClr val="ACBAA8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1731768" y="3815949"/>
            <a:ext cx="376767" cy="201507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131602" y="150697"/>
                </a:moveTo>
                <a:lnTo>
                  <a:pt x="0" y="150697"/>
                </a:lnTo>
                <a:lnTo>
                  <a:pt x="150697" y="0"/>
                </a:lnTo>
                <a:lnTo>
                  <a:pt x="282299" y="0"/>
                </a:lnTo>
                <a:lnTo>
                  <a:pt x="131602" y="150697"/>
                </a:lnTo>
                <a:close/>
              </a:path>
            </a:pathLst>
          </a:custGeom>
          <a:solidFill>
            <a:srgbClr val="DFEDDB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1731768" y="3815950"/>
            <a:ext cx="376767" cy="1085425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7"/>
                </a:moveTo>
                <a:lnTo>
                  <a:pt x="150697" y="0"/>
                </a:lnTo>
                <a:lnTo>
                  <a:pt x="282299" y="0"/>
                </a:lnTo>
                <a:lnTo>
                  <a:pt x="282299" y="663198"/>
                </a:lnTo>
                <a:lnTo>
                  <a:pt x="131602" y="813898"/>
                </a:lnTo>
                <a:lnTo>
                  <a:pt x="0" y="813898"/>
                </a:lnTo>
                <a:lnTo>
                  <a:pt x="0" y="15069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1731768" y="3815949"/>
            <a:ext cx="376767" cy="201507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7"/>
                </a:moveTo>
                <a:lnTo>
                  <a:pt x="131602" y="150697"/>
                </a:lnTo>
                <a:lnTo>
                  <a:pt x="282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1907236" y="4016879"/>
            <a:ext cx="0" cy="884767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0"/>
                </a:moveTo>
                <a:lnTo>
                  <a:pt x="0" y="66320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3860097" y="4170350"/>
            <a:ext cx="376767" cy="376767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141149" y="282299"/>
                </a:moveTo>
                <a:lnTo>
                  <a:pt x="96537" y="275103"/>
                </a:lnTo>
                <a:lnTo>
                  <a:pt x="57790" y="255064"/>
                </a:lnTo>
                <a:lnTo>
                  <a:pt x="27235" y="224508"/>
                </a:lnTo>
                <a:lnTo>
                  <a:pt x="7196" y="185762"/>
                </a:lnTo>
                <a:lnTo>
                  <a:pt x="0" y="141149"/>
                </a:lnTo>
                <a:lnTo>
                  <a:pt x="7196" y="96535"/>
                </a:lnTo>
                <a:lnTo>
                  <a:pt x="27235" y="57788"/>
                </a:lnTo>
                <a:lnTo>
                  <a:pt x="57790" y="27233"/>
                </a:lnTo>
                <a:lnTo>
                  <a:pt x="96537" y="7195"/>
                </a:lnTo>
                <a:lnTo>
                  <a:pt x="141149" y="0"/>
                </a:lnTo>
                <a:lnTo>
                  <a:pt x="168812" y="2737"/>
                </a:lnTo>
                <a:lnTo>
                  <a:pt x="219460" y="23714"/>
                </a:lnTo>
                <a:lnTo>
                  <a:pt x="258579" y="62841"/>
                </a:lnTo>
                <a:lnTo>
                  <a:pt x="279561" y="113488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4" y="224508"/>
                </a:lnTo>
                <a:lnTo>
                  <a:pt x="224508" y="255064"/>
                </a:lnTo>
                <a:lnTo>
                  <a:pt x="185762" y="275103"/>
                </a:lnTo>
                <a:lnTo>
                  <a:pt x="141149" y="282299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/>
          <p:nvPr/>
        </p:nvSpPr>
        <p:spPr>
          <a:xfrm>
            <a:off x="3860097" y="4170350"/>
            <a:ext cx="376767" cy="376767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9"/>
                </a:moveTo>
                <a:lnTo>
                  <a:pt x="7196" y="96535"/>
                </a:lnTo>
                <a:lnTo>
                  <a:pt x="27235" y="57788"/>
                </a:lnTo>
                <a:lnTo>
                  <a:pt x="57790" y="27233"/>
                </a:lnTo>
                <a:lnTo>
                  <a:pt x="96537" y="7195"/>
                </a:lnTo>
                <a:lnTo>
                  <a:pt x="141149" y="0"/>
                </a:lnTo>
                <a:lnTo>
                  <a:pt x="195165" y="10744"/>
                </a:lnTo>
                <a:lnTo>
                  <a:pt x="240949" y="41342"/>
                </a:lnTo>
                <a:lnTo>
                  <a:pt x="271552" y="87137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4" y="224508"/>
                </a:lnTo>
                <a:lnTo>
                  <a:pt x="224508" y="255064"/>
                </a:lnTo>
                <a:lnTo>
                  <a:pt x="185762" y="275103"/>
                </a:lnTo>
                <a:lnTo>
                  <a:pt x="141149" y="282299"/>
                </a:lnTo>
                <a:lnTo>
                  <a:pt x="96537" y="275103"/>
                </a:lnTo>
                <a:lnTo>
                  <a:pt x="57790" y="255064"/>
                </a:lnTo>
                <a:lnTo>
                  <a:pt x="27235" y="224508"/>
                </a:lnTo>
                <a:lnTo>
                  <a:pt x="7196" y="185762"/>
                </a:lnTo>
                <a:lnTo>
                  <a:pt x="0" y="1411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6" name="object 16"/>
          <p:cNvSpPr/>
          <p:nvPr/>
        </p:nvSpPr>
        <p:spPr>
          <a:xfrm>
            <a:off x="1874100" y="4358549"/>
            <a:ext cx="1986280" cy="532553"/>
          </a:xfrm>
          <a:custGeom>
            <a:avLst/>
            <a:gdLst/>
            <a:ahLst/>
            <a:cxnLst/>
            <a:rect l="l" t="t" r="r" b="b"/>
            <a:pathLst>
              <a:path w="1489710" h="399414">
                <a:moveTo>
                  <a:pt x="0" y="398999"/>
                </a:moveTo>
                <a:lnTo>
                  <a:pt x="14894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1900101" y="4042150"/>
            <a:ext cx="1960033" cy="316653"/>
          </a:xfrm>
          <a:custGeom>
            <a:avLst/>
            <a:gdLst/>
            <a:ahLst/>
            <a:cxnLst/>
            <a:rect l="l" t="t" r="r" b="b"/>
            <a:pathLst>
              <a:path w="1470025" h="237489">
                <a:moveTo>
                  <a:pt x="0" y="0"/>
                </a:moveTo>
                <a:lnTo>
                  <a:pt x="1469997" y="2372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2081701" y="3842950"/>
            <a:ext cx="1778847" cy="515620"/>
          </a:xfrm>
          <a:custGeom>
            <a:avLst/>
            <a:gdLst/>
            <a:ahLst/>
            <a:cxnLst/>
            <a:rect l="l" t="t" r="r" b="b"/>
            <a:pathLst>
              <a:path w="1334135" h="386714">
                <a:moveTo>
                  <a:pt x="0" y="0"/>
                </a:moveTo>
                <a:lnTo>
                  <a:pt x="1333797" y="3866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2116501" y="4358548"/>
            <a:ext cx="1744133" cy="333587"/>
          </a:xfrm>
          <a:custGeom>
            <a:avLst/>
            <a:gdLst/>
            <a:ahLst/>
            <a:cxnLst/>
            <a:rect l="l" t="t" r="r" b="b"/>
            <a:pathLst>
              <a:path w="1308100" h="250189">
                <a:moveTo>
                  <a:pt x="0" y="249599"/>
                </a:moveTo>
                <a:lnTo>
                  <a:pt x="130769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4" name="object 24"/>
          <p:cNvSpPr txBox="1"/>
          <p:nvPr/>
        </p:nvSpPr>
        <p:spPr>
          <a:xfrm>
            <a:off x="4284224" y="2037898"/>
            <a:ext cx="4634844" cy="1050714"/>
          </a:xfrm>
          <a:prstGeom prst="rect">
            <a:avLst/>
          </a:prstGeom>
        </p:spPr>
        <p:txBody>
          <a:bodyPr vert="horz" wrap="square" lIns="0" tIns="37252" rIns="0" bIns="0" rtlCol="0">
            <a:spAutoFit/>
          </a:bodyPr>
          <a:lstStyle/>
          <a:p>
            <a:pPr marL="16933" marR="6773">
              <a:lnSpc>
                <a:spcPts val="3800"/>
              </a:lnSpc>
              <a:spcBef>
                <a:spcPts val="292"/>
              </a:spcBef>
            </a:pPr>
            <a:r>
              <a:rPr lang="en-US" sz="3200" spc="-7" dirty="0">
                <a:solidFill>
                  <a:srgbClr val="FF0000"/>
                </a:solidFill>
                <a:latin typeface="Arial"/>
                <a:cs typeface="Arial"/>
              </a:rPr>
              <a:t>28</a:t>
            </a:r>
            <a:r>
              <a:rPr sz="3200" spc="-7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lang="en-US" sz="3200" spc="-7" dirty="0">
                <a:solidFill>
                  <a:srgbClr val="FF0000"/>
                </a:solidFill>
                <a:latin typeface="Arial"/>
                <a:cs typeface="Arial"/>
              </a:rPr>
              <a:t>28</a:t>
            </a:r>
            <a:r>
              <a:rPr sz="3200" spc="-7" dirty="0">
                <a:solidFill>
                  <a:srgbClr val="FF0000"/>
                </a:solidFill>
                <a:latin typeface="Arial"/>
                <a:cs typeface="Arial"/>
              </a:rPr>
              <a:t>x</a:t>
            </a:r>
            <a:r>
              <a:rPr lang="en-US" sz="3200" spc="-7"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sz="3200" spc="-12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spc="-7" dirty="0">
                <a:solidFill>
                  <a:srgbClr val="FF0000"/>
                </a:solidFill>
                <a:latin typeface="Arial"/>
                <a:cs typeface="Arial"/>
              </a:rPr>
              <a:t>image</a:t>
            </a:r>
            <a:endParaRPr lang="en-US" sz="3200" spc="-7" dirty="0">
              <a:solidFill>
                <a:srgbClr val="FF0000"/>
              </a:solidFill>
              <a:latin typeface="Arial"/>
              <a:cs typeface="Arial"/>
            </a:endParaRPr>
          </a:p>
          <a:p>
            <a:pPr marL="16933" marR="6773">
              <a:lnSpc>
                <a:spcPts val="3800"/>
              </a:lnSpc>
              <a:spcBef>
                <a:spcPts val="292"/>
              </a:spcBef>
            </a:pPr>
            <a:r>
              <a:rPr lang="en-US" sz="3200" spc="-7" dirty="0">
                <a:solidFill>
                  <a:srgbClr val="38751C"/>
                </a:solidFill>
                <a:latin typeface="Arial"/>
                <a:cs typeface="Arial"/>
              </a:rPr>
              <a:t>3</a:t>
            </a:r>
            <a:r>
              <a:rPr sz="3200" spc="-7" dirty="0">
                <a:solidFill>
                  <a:srgbClr val="38751C"/>
                </a:solidFill>
                <a:latin typeface="Arial"/>
                <a:cs typeface="Arial"/>
              </a:rPr>
              <a:t>x</a:t>
            </a:r>
            <a:r>
              <a:rPr lang="en-US" sz="3200" spc="-7" dirty="0">
                <a:solidFill>
                  <a:srgbClr val="38751C"/>
                </a:solidFill>
                <a:latin typeface="Arial"/>
                <a:cs typeface="Arial"/>
              </a:rPr>
              <a:t>3</a:t>
            </a:r>
            <a:r>
              <a:rPr sz="3200" spc="-7" dirty="0">
                <a:solidFill>
                  <a:srgbClr val="38751C"/>
                </a:solidFill>
                <a:latin typeface="Arial"/>
                <a:cs typeface="Arial"/>
              </a:rPr>
              <a:t>x</a:t>
            </a:r>
            <a:r>
              <a:rPr lang="en-US" sz="3200" spc="-7" dirty="0">
                <a:solidFill>
                  <a:srgbClr val="38751C"/>
                </a:solidFill>
                <a:latin typeface="Arial"/>
                <a:cs typeface="Arial"/>
              </a:rPr>
              <a:t>1</a:t>
            </a:r>
            <a:r>
              <a:rPr sz="3200" spc="-27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3200" spc="-7" dirty="0">
                <a:solidFill>
                  <a:srgbClr val="38751C"/>
                </a:solidFill>
                <a:latin typeface="Arial"/>
                <a:cs typeface="Arial"/>
              </a:rPr>
              <a:t>filter</a:t>
            </a:r>
            <a:r>
              <a:rPr lang="en-US" sz="3200" spc="-7" dirty="0">
                <a:solidFill>
                  <a:srgbClr val="38751C"/>
                </a:solidFill>
                <a:latin typeface="Arial"/>
                <a:cs typeface="Arial"/>
              </a:rPr>
              <a:t> (second</a:t>
            </a:r>
            <a:r>
              <a:rPr lang="ko-KR" altLang="en-US" sz="3200" spc="-7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lang="en-US" sz="3200" spc="-7" dirty="0">
                <a:solidFill>
                  <a:srgbClr val="38751C"/>
                </a:solidFill>
                <a:latin typeface="Arial"/>
                <a:cs typeface="Arial"/>
              </a:rPr>
              <a:t>filter)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752916" y="2279153"/>
            <a:ext cx="1238673" cy="293793"/>
          </a:xfrm>
          <a:custGeom>
            <a:avLst/>
            <a:gdLst/>
            <a:ahLst/>
            <a:cxnLst/>
            <a:rect l="l" t="t" r="r" b="b"/>
            <a:pathLst>
              <a:path w="929004" h="220344">
                <a:moveTo>
                  <a:pt x="928685" y="0"/>
                </a:moveTo>
                <a:lnTo>
                  <a:pt x="0" y="219929"/>
                </a:lnTo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object 26"/>
          <p:cNvSpPr/>
          <p:nvPr/>
        </p:nvSpPr>
        <p:spPr>
          <a:xfrm>
            <a:off x="2696832" y="2551979"/>
            <a:ext cx="60960" cy="41487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45687" y="30619"/>
                </a:moveTo>
                <a:lnTo>
                  <a:pt x="0" y="25269"/>
                </a:lnTo>
                <a:lnTo>
                  <a:pt x="38434" y="0"/>
                </a:lnTo>
                <a:lnTo>
                  <a:pt x="45687" y="3061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/>
          <p:cNvSpPr/>
          <p:nvPr/>
        </p:nvSpPr>
        <p:spPr>
          <a:xfrm>
            <a:off x="2696832" y="2551979"/>
            <a:ext cx="60960" cy="41487"/>
          </a:xfrm>
          <a:custGeom>
            <a:avLst/>
            <a:gdLst/>
            <a:ahLst/>
            <a:cxnLst/>
            <a:rect l="l" t="t" r="r" b="b"/>
            <a:pathLst>
              <a:path w="45719" h="31115">
                <a:moveTo>
                  <a:pt x="38434" y="0"/>
                </a:moveTo>
                <a:lnTo>
                  <a:pt x="0" y="25269"/>
                </a:lnTo>
                <a:lnTo>
                  <a:pt x="45687" y="30619"/>
                </a:lnTo>
                <a:lnTo>
                  <a:pt x="38434" y="0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8"/>
          <p:cNvSpPr/>
          <p:nvPr/>
        </p:nvSpPr>
        <p:spPr>
          <a:xfrm>
            <a:off x="2335119" y="2923852"/>
            <a:ext cx="1794933" cy="697653"/>
          </a:xfrm>
          <a:custGeom>
            <a:avLst/>
            <a:gdLst/>
            <a:ahLst/>
            <a:cxnLst/>
            <a:rect l="l" t="t" r="r" b="b"/>
            <a:pathLst>
              <a:path w="1346200" h="523239">
                <a:moveTo>
                  <a:pt x="1345632" y="0"/>
                </a:moveTo>
                <a:lnTo>
                  <a:pt x="0" y="523188"/>
                </a:lnTo>
              </a:path>
            </a:pathLst>
          </a:custGeom>
          <a:ln w="9524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9" name="object 29"/>
          <p:cNvSpPr/>
          <p:nvPr/>
        </p:nvSpPr>
        <p:spPr>
          <a:xfrm>
            <a:off x="2281404" y="3601887"/>
            <a:ext cx="61807" cy="4064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0" y="30327"/>
                </a:moveTo>
                <a:lnTo>
                  <a:pt x="34587" y="0"/>
                </a:lnTo>
                <a:lnTo>
                  <a:pt x="45989" y="29324"/>
                </a:lnTo>
                <a:lnTo>
                  <a:pt x="0" y="30327"/>
                </a:lnTo>
                <a:close/>
              </a:path>
            </a:pathLst>
          </a:custGeom>
          <a:solidFill>
            <a:srgbClr val="38751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0" name="object 30"/>
          <p:cNvSpPr/>
          <p:nvPr/>
        </p:nvSpPr>
        <p:spPr>
          <a:xfrm>
            <a:off x="2281404" y="3601887"/>
            <a:ext cx="61807" cy="40640"/>
          </a:xfrm>
          <a:custGeom>
            <a:avLst/>
            <a:gdLst/>
            <a:ahLst/>
            <a:cxnLst/>
            <a:rect l="l" t="t" r="r" b="b"/>
            <a:pathLst>
              <a:path w="46355" h="30480">
                <a:moveTo>
                  <a:pt x="34587" y="0"/>
                </a:moveTo>
                <a:lnTo>
                  <a:pt x="0" y="30327"/>
                </a:lnTo>
                <a:lnTo>
                  <a:pt x="45989" y="29324"/>
                </a:lnTo>
                <a:lnTo>
                  <a:pt x="34587" y="0"/>
                </a:lnTo>
                <a:close/>
              </a:path>
            </a:pathLst>
          </a:custGeom>
          <a:ln w="9524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1" name="object 31"/>
          <p:cNvSpPr/>
          <p:nvPr/>
        </p:nvSpPr>
        <p:spPr>
          <a:xfrm>
            <a:off x="4843095" y="4362948"/>
            <a:ext cx="3078480" cy="0"/>
          </a:xfrm>
          <a:custGeom>
            <a:avLst/>
            <a:gdLst/>
            <a:ahLst/>
            <a:cxnLst/>
            <a:rect l="l" t="t" r="r" b="b"/>
            <a:pathLst>
              <a:path w="2308860">
                <a:moveTo>
                  <a:pt x="0" y="0"/>
                </a:moveTo>
                <a:lnTo>
                  <a:pt x="2308645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2" name="object 32"/>
          <p:cNvSpPr/>
          <p:nvPr/>
        </p:nvSpPr>
        <p:spPr>
          <a:xfrm>
            <a:off x="7921289" y="4341982"/>
            <a:ext cx="58420" cy="42333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0" y="0"/>
                </a:lnTo>
                <a:lnTo>
                  <a:pt x="43224" y="15724"/>
                </a:lnTo>
                <a:lnTo>
                  <a:pt x="0" y="31449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3" name="object 33"/>
          <p:cNvSpPr/>
          <p:nvPr/>
        </p:nvSpPr>
        <p:spPr>
          <a:xfrm>
            <a:off x="7921289" y="4341982"/>
            <a:ext cx="58420" cy="42333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49"/>
                </a:moveTo>
                <a:lnTo>
                  <a:pt x="43224" y="15724"/>
                </a:lnTo>
                <a:lnTo>
                  <a:pt x="0" y="0"/>
                </a:lnTo>
                <a:lnTo>
                  <a:pt x="0" y="314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4" name="object 34"/>
          <p:cNvSpPr txBox="1"/>
          <p:nvPr/>
        </p:nvSpPr>
        <p:spPr>
          <a:xfrm>
            <a:off x="4767826" y="4631921"/>
            <a:ext cx="3217333" cy="76063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dirty="0">
                <a:latin typeface="Arial"/>
                <a:cs typeface="Arial"/>
              </a:rPr>
              <a:t>convolve (slide) </a:t>
            </a:r>
            <a:r>
              <a:rPr sz="2400" spc="-7" dirty="0">
                <a:latin typeface="Arial"/>
                <a:cs typeface="Arial"/>
              </a:rPr>
              <a:t>over</a:t>
            </a:r>
            <a:r>
              <a:rPr sz="2400" spc="-14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all  </a:t>
            </a:r>
            <a:r>
              <a:rPr sz="2400" dirty="0">
                <a:latin typeface="Arial"/>
                <a:cs typeface="Arial"/>
              </a:rPr>
              <a:t>spatial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locations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9484453" y="3672183"/>
            <a:ext cx="123613" cy="2525607"/>
          </a:xfrm>
          <a:custGeom>
            <a:avLst/>
            <a:gdLst/>
            <a:ahLst/>
            <a:cxnLst/>
            <a:rect l="l" t="t" r="r" b="b"/>
            <a:pathLst>
              <a:path w="92709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6" name="object 36"/>
          <p:cNvSpPr/>
          <p:nvPr/>
        </p:nvSpPr>
        <p:spPr>
          <a:xfrm>
            <a:off x="9607419" y="2519952"/>
            <a:ext cx="1152313" cy="3677920"/>
          </a:xfrm>
          <a:custGeom>
            <a:avLst/>
            <a:gdLst/>
            <a:ahLst/>
            <a:cxnLst/>
            <a:rect l="l" t="t" r="r" b="b"/>
            <a:pathLst>
              <a:path w="864234" h="2758440">
                <a:moveTo>
                  <a:pt x="0" y="2757894"/>
                </a:moveTo>
                <a:lnTo>
                  <a:pt x="0" y="864173"/>
                </a:lnTo>
                <a:lnTo>
                  <a:pt x="864173" y="0"/>
                </a:lnTo>
                <a:lnTo>
                  <a:pt x="864173" y="1893721"/>
                </a:lnTo>
                <a:lnTo>
                  <a:pt x="0" y="2757894"/>
                </a:lnTo>
                <a:close/>
              </a:path>
            </a:pathLst>
          </a:custGeom>
          <a:solidFill>
            <a:srgbClr val="ACBAA8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7" name="object 37"/>
          <p:cNvSpPr/>
          <p:nvPr/>
        </p:nvSpPr>
        <p:spPr>
          <a:xfrm>
            <a:off x="9484453" y="2519953"/>
            <a:ext cx="1275925" cy="1152313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92224" y="864173"/>
                </a:moveTo>
                <a:lnTo>
                  <a:pt x="0" y="864173"/>
                </a:lnTo>
                <a:lnTo>
                  <a:pt x="864173" y="0"/>
                </a:lnTo>
                <a:lnTo>
                  <a:pt x="956398" y="0"/>
                </a:lnTo>
                <a:lnTo>
                  <a:pt x="92224" y="864173"/>
                </a:lnTo>
                <a:close/>
              </a:path>
            </a:pathLst>
          </a:custGeom>
          <a:solidFill>
            <a:srgbClr val="DFEDDB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8" name="object 38"/>
          <p:cNvSpPr/>
          <p:nvPr/>
        </p:nvSpPr>
        <p:spPr>
          <a:xfrm>
            <a:off x="9484453" y="2519952"/>
            <a:ext cx="1275925" cy="367792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9" name="object 39"/>
          <p:cNvSpPr/>
          <p:nvPr/>
        </p:nvSpPr>
        <p:spPr>
          <a:xfrm>
            <a:off x="9484453" y="2519953"/>
            <a:ext cx="1275925" cy="1152313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0" name="object 40"/>
          <p:cNvSpPr/>
          <p:nvPr/>
        </p:nvSpPr>
        <p:spPr>
          <a:xfrm>
            <a:off x="9607418" y="3672183"/>
            <a:ext cx="0" cy="2525607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1" name="object 41"/>
          <p:cNvSpPr txBox="1"/>
          <p:nvPr/>
        </p:nvSpPr>
        <p:spPr>
          <a:xfrm>
            <a:off x="9044452" y="2020361"/>
            <a:ext cx="23368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latin typeface="Arial"/>
                <a:cs typeface="Arial"/>
              </a:rPr>
              <a:t>activation</a:t>
            </a:r>
            <a:r>
              <a:rPr sz="2400" b="1" spc="-107" dirty="0">
                <a:latin typeface="Arial"/>
                <a:cs typeface="Arial"/>
              </a:rPr>
              <a:t> </a:t>
            </a:r>
            <a:r>
              <a:rPr sz="2400" b="1" spc="-7" dirty="0">
                <a:latin typeface="Arial"/>
                <a:cs typeface="Arial"/>
              </a:rPr>
              <a:t>maps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427816" y="6223088"/>
            <a:ext cx="20404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317829" y="5615520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400" spc="-7" dirty="0">
                <a:latin typeface="Arial"/>
                <a:cs typeface="Arial"/>
              </a:rPr>
              <a:t>26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0857018" y="3734209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400" spc="-7" dirty="0">
                <a:latin typeface="Arial"/>
                <a:cs typeface="Arial"/>
              </a:rPr>
              <a:t>26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176402" y="3510921"/>
            <a:ext cx="284480" cy="2686473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2" y="0"/>
                </a:lnTo>
                <a:lnTo>
                  <a:pt x="213172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6" name="object 46"/>
          <p:cNvSpPr/>
          <p:nvPr/>
        </p:nvSpPr>
        <p:spPr>
          <a:xfrm>
            <a:off x="1460632" y="2519952"/>
            <a:ext cx="991447" cy="367792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4"/>
                </a:moveTo>
                <a:lnTo>
                  <a:pt x="0" y="743226"/>
                </a:lnTo>
                <a:lnTo>
                  <a:pt x="743226" y="0"/>
                </a:lnTo>
                <a:lnTo>
                  <a:pt x="743226" y="2014670"/>
                </a:lnTo>
                <a:lnTo>
                  <a:pt x="0" y="2757894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7" name="object 47"/>
          <p:cNvSpPr/>
          <p:nvPr/>
        </p:nvSpPr>
        <p:spPr>
          <a:xfrm>
            <a:off x="1176402" y="2519953"/>
            <a:ext cx="1275925" cy="991447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2" y="743226"/>
                </a:moveTo>
                <a:lnTo>
                  <a:pt x="0" y="743226"/>
                </a:lnTo>
                <a:lnTo>
                  <a:pt x="743226" y="0"/>
                </a:lnTo>
                <a:lnTo>
                  <a:pt x="956398" y="0"/>
                </a:lnTo>
                <a:lnTo>
                  <a:pt x="213172" y="743226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8" name="object 48"/>
          <p:cNvSpPr/>
          <p:nvPr/>
        </p:nvSpPr>
        <p:spPr>
          <a:xfrm>
            <a:off x="1176402" y="2519952"/>
            <a:ext cx="1275925" cy="367792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2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9" name="object 49"/>
          <p:cNvSpPr/>
          <p:nvPr/>
        </p:nvSpPr>
        <p:spPr>
          <a:xfrm>
            <a:off x="1176402" y="2519953"/>
            <a:ext cx="1275925" cy="991447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0" name="object 50"/>
          <p:cNvSpPr/>
          <p:nvPr/>
        </p:nvSpPr>
        <p:spPr>
          <a:xfrm>
            <a:off x="1460631" y="3510921"/>
            <a:ext cx="0" cy="2686473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54" name="그룹 53"/>
          <p:cNvGrpSpPr/>
          <p:nvPr/>
        </p:nvGrpSpPr>
        <p:grpSpPr>
          <a:xfrm>
            <a:off x="310332" y="222865"/>
            <a:ext cx="7104260" cy="798953"/>
            <a:chOff x="575803" y="482447"/>
            <a:chExt cx="11234970" cy="1912481"/>
          </a:xfrm>
        </p:grpSpPr>
        <p:sp>
          <p:nvSpPr>
            <p:cNvPr id="55" name="TextBox 54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Image </a:t>
              </a:r>
              <a:r>
                <a:rPr lang="en-US" altLang="ko-KR" sz="3200" b="1" kern="1200" baseline="0" dirty="0" err="1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classfication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itchFamily="18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75803" y="1921172"/>
              <a:ext cx="8723217" cy="47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PIRL Research Department</a:t>
              </a:r>
            </a:p>
          </p:txBody>
        </p:sp>
        <p:pic>
          <p:nvPicPr>
            <p:cNvPr id="57" name="Picture 3" descr="C:\Users\admin\Desktop\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58" name="TextBox 57"/>
          <p:cNvSpPr txBox="1"/>
          <p:nvPr/>
        </p:nvSpPr>
        <p:spPr>
          <a:xfrm>
            <a:off x="310332" y="1400984"/>
            <a:ext cx="7609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- Convolution Layer</a:t>
            </a:r>
          </a:p>
        </p:txBody>
      </p:sp>
    </p:spTree>
    <p:extLst>
      <p:ext uri="{BB962C8B-B14F-4D97-AF65-F5344CB8AC3E}">
        <p14:creationId xmlns:p14="http://schemas.microsoft.com/office/powerpoint/2010/main" val="29281669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42227" y="2964565"/>
            <a:ext cx="284480" cy="2686473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2" y="0"/>
                </a:lnTo>
                <a:lnTo>
                  <a:pt x="213172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126457" y="1973596"/>
            <a:ext cx="991447" cy="367792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4"/>
                </a:moveTo>
                <a:lnTo>
                  <a:pt x="0" y="743226"/>
                </a:lnTo>
                <a:lnTo>
                  <a:pt x="743226" y="0"/>
                </a:lnTo>
                <a:lnTo>
                  <a:pt x="743226" y="2014670"/>
                </a:lnTo>
                <a:lnTo>
                  <a:pt x="0" y="2757894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842227" y="1973597"/>
            <a:ext cx="1275925" cy="991447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2" y="743226"/>
                </a:moveTo>
                <a:lnTo>
                  <a:pt x="0" y="743226"/>
                </a:lnTo>
                <a:lnTo>
                  <a:pt x="743226" y="0"/>
                </a:lnTo>
                <a:lnTo>
                  <a:pt x="956398" y="0"/>
                </a:lnTo>
                <a:lnTo>
                  <a:pt x="213172" y="743226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1842227" y="1973596"/>
            <a:ext cx="1275925" cy="367792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2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1842227" y="1973597"/>
            <a:ext cx="1275925" cy="991447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2126456" y="2964565"/>
            <a:ext cx="0" cy="2686473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7817515" y="3125828"/>
            <a:ext cx="123613" cy="2525607"/>
          </a:xfrm>
          <a:custGeom>
            <a:avLst/>
            <a:gdLst/>
            <a:ahLst/>
            <a:cxnLst/>
            <a:rect l="l" t="t" r="r" b="b"/>
            <a:pathLst>
              <a:path w="92710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7940482" y="1973596"/>
            <a:ext cx="1152313" cy="3677920"/>
          </a:xfrm>
          <a:custGeom>
            <a:avLst/>
            <a:gdLst/>
            <a:ahLst/>
            <a:cxnLst/>
            <a:rect l="l" t="t" r="r" b="b"/>
            <a:pathLst>
              <a:path w="864234" h="2758440">
                <a:moveTo>
                  <a:pt x="0" y="2757894"/>
                </a:moveTo>
                <a:lnTo>
                  <a:pt x="0" y="864173"/>
                </a:lnTo>
                <a:lnTo>
                  <a:pt x="864173" y="0"/>
                </a:lnTo>
                <a:lnTo>
                  <a:pt x="864173" y="1893721"/>
                </a:lnTo>
                <a:lnTo>
                  <a:pt x="0" y="2757894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7817515" y="1973597"/>
            <a:ext cx="1275925" cy="1152313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92224" y="864173"/>
                </a:moveTo>
                <a:lnTo>
                  <a:pt x="0" y="864173"/>
                </a:lnTo>
                <a:lnTo>
                  <a:pt x="864173" y="0"/>
                </a:lnTo>
                <a:lnTo>
                  <a:pt x="956398" y="0"/>
                </a:lnTo>
                <a:lnTo>
                  <a:pt x="92224" y="864173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7817515" y="1973596"/>
            <a:ext cx="1275925" cy="367792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7817515" y="1973597"/>
            <a:ext cx="1275925" cy="1152313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7940481" y="3125828"/>
            <a:ext cx="0" cy="2525607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 txBox="1"/>
          <p:nvPr/>
        </p:nvSpPr>
        <p:spPr>
          <a:xfrm>
            <a:off x="2756421" y="5125426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400" spc="-7" dirty="0">
                <a:latin typeface="Arial"/>
                <a:cs typeface="Arial"/>
              </a:rPr>
              <a:t>28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42157" y="2361199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400" spc="-7" dirty="0">
                <a:latin typeface="Arial"/>
                <a:cs typeface="Arial"/>
              </a:rPr>
              <a:t>28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62278" y="5647610"/>
            <a:ext cx="20404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400" dirty="0">
                <a:latin typeface="Arial"/>
                <a:cs typeface="Arial"/>
              </a:rPr>
              <a:t>1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84923" y="3816592"/>
            <a:ext cx="3078480" cy="0"/>
          </a:xfrm>
          <a:custGeom>
            <a:avLst/>
            <a:gdLst/>
            <a:ahLst/>
            <a:cxnLst/>
            <a:rect l="l" t="t" r="r" b="b"/>
            <a:pathLst>
              <a:path w="2308860">
                <a:moveTo>
                  <a:pt x="0" y="0"/>
                </a:moveTo>
                <a:lnTo>
                  <a:pt x="2308645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7063117" y="3795615"/>
            <a:ext cx="58420" cy="42333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7063117" y="3795615"/>
            <a:ext cx="58420" cy="42333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 txBox="1"/>
          <p:nvPr/>
        </p:nvSpPr>
        <p:spPr>
          <a:xfrm>
            <a:off x="4112853" y="3882364"/>
            <a:ext cx="24892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Convolution</a:t>
            </a:r>
            <a:r>
              <a:rPr sz="2400" spc="-10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Layer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016682" y="3125828"/>
            <a:ext cx="123613" cy="2525607"/>
          </a:xfrm>
          <a:custGeom>
            <a:avLst/>
            <a:gdLst/>
            <a:ahLst/>
            <a:cxnLst/>
            <a:rect l="l" t="t" r="r" b="b"/>
            <a:pathLst>
              <a:path w="92710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/>
          <p:nvPr/>
        </p:nvSpPr>
        <p:spPr>
          <a:xfrm>
            <a:off x="8139649" y="1973596"/>
            <a:ext cx="1152313" cy="3677920"/>
          </a:xfrm>
          <a:custGeom>
            <a:avLst/>
            <a:gdLst/>
            <a:ahLst/>
            <a:cxnLst/>
            <a:rect l="l" t="t" r="r" b="b"/>
            <a:pathLst>
              <a:path w="864234" h="2758440">
                <a:moveTo>
                  <a:pt x="0" y="2757894"/>
                </a:moveTo>
                <a:lnTo>
                  <a:pt x="0" y="864173"/>
                </a:lnTo>
                <a:lnTo>
                  <a:pt x="864173" y="0"/>
                </a:lnTo>
                <a:lnTo>
                  <a:pt x="864173" y="1893721"/>
                </a:lnTo>
                <a:lnTo>
                  <a:pt x="0" y="2757894"/>
                </a:lnTo>
                <a:close/>
              </a:path>
            </a:pathLst>
          </a:custGeom>
          <a:solidFill>
            <a:srgbClr val="ACBAA8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3"/>
          <p:cNvSpPr/>
          <p:nvPr/>
        </p:nvSpPr>
        <p:spPr>
          <a:xfrm>
            <a:off x="8016682" y="1973597"/>
            <a:ext cx="1275925" cy="1152313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92224" y="864173"/>
                </a:moveTo>
                <a:lnTo>
                  <a:pt x="0" y="864173"/>
                </a:lnTo>
                <a:lnTo>
                  <a:pt x="864173" y="0"/>
                </a:lnTo>
                <a:lnTo>
                  <a:pt x="956398" y="0"/>
                </a:lnTo>
                <a:lnTo>
                  <a:pt x="92224" y="864173"/>
                </a:lnTo>
                <a:close/>
              </a:path>
            </a:pathLst>
          </a:custGeom>
          <a:solidFill>
            <a:srgbClr val="DFEDDB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4" name="object 24"/>
          <p:cNvSpPr/>
          <p:nvPr/>
        </p:nvSpPr>
        <p:spPr>
          <a:xfrm>
            <a:off x="8016682" y="1973596"/>
            <a:ext cx="1275925" cy="367792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5"/>
          <p:cNvSpPr/>
          <p:nvPr/>
        </p:nvSpPr>
        <p:spPr>
          <a:xfrm>
            <a:off x="8016682" y="1973597"/>
            <a:ext cx="1275925" cy="1152313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object 26"/>
          <p:cNvSpPr/>
          <p:nvPr/>
        </p:nvSpPr>
        <p:spPr>
          <a:xfrm>
            <a:off x="8139647" y="3125828"/>
            <a:ext cx="0" cy="2525607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/>
          <p:cNvSpPr txBox="1"/>
          <p:nvPr/>
        </p:nvSpPr>
        <p:spPr>
          <a:xfrm>
            <a:off x="8084681" y="1474004"/>
            <a:ext cx="233680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latin typeface="Arial"/>
                <a:cs typeface="Arial"/>
              </a:rPr>
              <a:t>activation</a:t>
            </a:r>
            <a:r>
              <a:rPr sz="2400" b="1" spc="-107" dirty="0">
                <a:latin typeface="Arial"/>
                <a:cs typeface="Arial"/>
              </a:rPr>
              <a:t> </a:t>
            </a:r>
            <a:r>
              <a:rPr sz="2400" b="1" spc="-7" dirty="0">
                <a:latin typeface="Arial"/>
                <a:cs typeface="Arial"/>
              </a:rPr>
              <a:t>maps</a:t>
            </a:r>
            <a:endParaRPr sz="2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264843" y="5676731"/>
            <a:ext cx="20404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latin typeface="Arial"/>
                <a:cs typeface="Arial"/>
              </a:rPr>
              <a:t>6</a:t>
            </a:r>
            <a:endParaRPr sz="2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672279" y="5094794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400" spc="-7" dirty="0">
                <a:latin typeface="Arial"/>
                <a:cs typeface="Arial"/>
              </a:rPr>
              <a:t>26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327878" y="2987715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400" spc="-7" dirty="0">
                <a:latin typeface="Arial"/>
                <a:cs typeface="Arial"/>
              </a:rPr>
              <a:t>26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4985413" y="3245525"/>
            <a:ext cx="1086914" cy="42753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US" sz="2667" spc="-7" dirty="0"/>
              <a:t>6 filter</a:t>
            </a:r>
            <a:endParaRPr sz="2667" dirty="0"/>
          </a:p>
        </p:txBody>
      </p:sp>
      <p:sp>
        <p:nvSpPr>
          <p:cNvPr id="32" name="object 32"/>
          <p:cNvSpPr/>
          <p:nvPr/>
        </p:nvSpPr>
        <p:spPr>
          <a:xfrm>
            <a:off x="8219880" y="3125828"/>
            <a:ext cx="123613" cy="2525607"/>
          </a:xfrm>
          <a:custGeom>
            <a:avLst/>
            <a:gdLst/>
            <a:ahLst/>
            <a:cxnLst/>
            <a:rect l="l" t="t" r="r" b="b"/>
            <a:pathLst>
              <a:path w="92710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F4CC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3" name="object 33"/>
          <p:cNvSpPr/>
          <p:nvPr/>
        </p:nvSpPr>
        <p:spPr>
          <a:xfrm>
            <a:off x="8342848" y="1973596"/>
            <a:ext cx="1152313" cy="3677920"/>
          </a:xfrm>
          <a:custGeom>
            <a:avLst/>
            <a:gdLst/>
            <a:ahLst/>
            <a:cxnLst/>
            <a:rect l="l" t="t" r="r" b="b"/>
            <a:pathLst>
              <a:path w="864234" h="2758440">
                <a:moveTo>
                  <a:pt x="0" y="2757894"/>
                </a:moveTo>
                <a:lnTo>
                  <a:pt x="0" y="864173"/>
                </a:lnTo>
                <a:lnTo>
                  <a:pt x="864173" y="0"/>
                </a:lnTo>
                <a:lnTo>
                  <a:pt x="864173" y="1893721"/>
                </a:lnTo>
                <a:lnTo>
                  <a:pt x="0" y="2757894"/>
                </a:lnTo>
                <a:close/>
              </a:path>
            </a:pathLst>
          </a:custGeom>
          <a:solidFill>
            <a:srgbClr val="C3A3A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4" name="object 34"/>
          <p:cNvSpPr/>
          <p:nvPr/>
        </p:nvSpPr>
        <p:spPr>
          <a:xfrm>
            <a:off x="8219880" y="1973597"/>
            <a:ext cx="1275925" cy="1152313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92224" y="864173"/>
                </a:moveTo>
                <a:lnTo>
                  <a:pt x="0" y="864173"/>
                </a:lnTo>
                <a:lnTo>
                  <a:pt x="864173" y="0"/>
                </a:lnTo>
                <a:lnTo>
                  <a:pt x="956398" y="0"/>
                </a:lnTo>
                <a:lnTo>
                  <a:pt x="92224" y="864173"/>
                </a:lnTo>
                <a:close/>
              </a:path>
            </a:pathLst>
          </a:custGeom>
          <a:solidFill>
            <a:srgbClr val="F6D6D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5" name="object 35"/>
          <p:cNvSpPr/>
          <p:nvPr/>
        </p:nvSpPr>
        <p:spPr>
          <a:xfrm>
            <a:off x="8219880" y="1973596"/>
            <a:ext cx="1275925" cy="367792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6" name="object 36"/>
          <p:cNvSpPr/>
          <p:nvPr/>
        </p:nvSpPr>
        <p:spPr>
          <a:xfrm>
            <a:off x="8219880" y="1973597"/>
            <a:ext cx="1275925" cy="1152313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7" name="object 37"/>
          <p:cNvSpPr/>
          <p:nvPr/>
        </p:nvSpPr>
        <p:spPr>
          <a:xfrm>
            <a:off x="8342847" y="3125828"/>
            <a:ext cx="0" cy="2525607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8" name="object 38"/>
          <p:cNvSpPr/>
          <p:nvPr/>
        </p:nvSpPr>
        <p:spPr>
          <a:xfrm>
            <a:off x="8423080" y="3125828"/>
            <a:ext cx="123613" cy="2525607"/>
          </a:xfrm>
          <a:custGeom>
            <a:avLst/>
            <a:gdLst/>
            <a:ahLst/>
            <a:cxnLst/>
            <a:rect l="l" t="t" r="r" b="b"/>
            <a:pathLst>
              <a:path w="92710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9" name="object 39"/>
          <p:cNvSpPr/>
          <p:nvPr/>
        </p:nvSpPr>
        <p:spPr>
          <a:xfrm>
            <a:off x="8546048" y="1973596"/>
            <a:ext cx="1152313" cy="3677920"/>
          </a:xfrm>
          <a:custGeom>
            <a:avLst/>
            <a:gdLst/>
            <a:ahLst/>
            <a:cxnLst/>
            <a:rect l="l" t="t" r="r" b="b"/>
            <a:pathLst>
              <a:path w="864234" h="2758440">
                <a:moveTo>
                  <a:pt x="0" y="2757894"/>
                </a:moveTo>
                <a:lnTo>
                  <a:pt x="0" y="864173"/>
                </a:lnTo>
                <a:lnTo>
                  <a:pt x="864173" y="0"/>
                </a:lnTo>
                <a:lnTo>
                  <a:pt x="864173" y="1893721"/>
                </a:lnTo>
                <a:lnTo>
                  <a:pt x="0" y="2757894"/>
                </a:lnTo>
                <a:close/>
              </a:path>
            </a:pathLst>
          </a:custGeom>
          <a:solidFill>
            <a:srgbClr val="CAC1A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0" name="object 40"/>
          <p:cNvSpPr/>
          <p:nvPr/>
        </p:nvSpPr>
        <p:spPr>
          <a:xfrm>
            <a:off x="8423080" y="1973597"/>
            <a:ext cx="1275925" cy="1152313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92224" y="864173"/>
                </a:moveTo>
                <a:lnTo>
                  <a:pt x="0" y="864173"/>
                </a:lnTo>
                <a:lnTo>
                  <a:pt x="864173" y="0"/>
                </a:lnTo>
                <a:lnTo>
                  <a:pt x="956398" y="0"/>
                </a:lnTo>
                <a:lnTo>
                  <a:pt x="92224" y="864173"/>
                </a:lnTo>
                <a:close/>
              </a:path>
            </a:pathLst>
          </a:custGeom>
          <a:solidFill>
            <a:srgbClr val="FFF4D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1" name="object 41"/>
          <p:cNvSpPr/>
          <p:nvPr/>
        </p:nvSpPr>
        <p:spPr>
          <a:xfrm>
            <a:off x="8423080" y="1973596"/>
            <a:ext cx="1275925" cy="367792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2" name="object 42"/>
          <p:cNvSpPr/>
          <p:nvPr/>
        </p:nvSpPr>
        <p:spPr>
          <a:xfrm>
            <a:off x="8423080" y="1973597"/>
            <a:ext cx="1275925" cy="1152313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3" name="object 43"/>
          <p:cNvSpPr/>
          <p:nvPr/>
        </p:nvSpPr>
        <p:spPr>
          <a:xfrm>
            <a:off x="8546047" y="3125828"/>
            <a:ext cx="0" cy="2525607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4" name="object 44"/>
          <p:cNvSpPr/>
          <p:nvPr/>
        </p:nvSpPr>
        <p:spPr>
          <a:xfrm>
            <a:off x="8626280" y="3125828"/>
            <a:ext cx="123613" cy="2525607"/>
          </a:xfrm>
          <a:custGeom>
            <a:avLst/>
            <a:gdLst/>
            <a:ahLst/>
            <a:cxnLst/>
            <a:rect l="l" t="t" r="r" b="b"/>
            <a:pathLst>
              <a:path w="92710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5" name="object 45"/>
          <p:cNvSpPr/>
          <p:nvPr/>
        </p:nvSpPr>
        <p:spPr>
          <a:xfrm>
            <a:off x="8749248" y="1973596"/>
            <a:ext cx="1152313" cy="3677920"/>
          </a:xfrm>
          <a:custGeom>
            <a:avLst/>
            <a:gdLst/>
            <a:ahLst/>
            <a:cxnLst/>
            <a:rect l="l" t="t" r="r" b="b"/>
            <a:pathLst>
              <a:path w="864234" h="2758440">
                <a:moveTo>
                  <a:pt x="0" y="2757894"/>
                </a:moveTo>
                <a:lnTo>
                  <a:pt x="0" y="864173"/>
                </a:lnTo>
                <a:lnTo>
                  <a:pt x="864173" y="0"/>
                </a:lnTo>
                <a:lnTo>
                  <a:pt x="864173" y="1893721"/>
                </a:lnTo>
                <a:lnTo>
                  <a:pt x="0" y="2757894"/>
                </a:lnTo>
                <a:close/>
              </a:path>
            </a:pathLst>
          </a:custGeom>
          <a:solidFill>
            <a:srgbClr val="ACA7BA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6" name="object 46"/>
          <p:cNvSpPr/>
          <p:nvPr/>
        </p:nvSpPr>
        <p:spPr>
          <a:xfrm>
            <a:off x="8626280" y="1973597"/>
            <a:ext cx="1275925" cy="1152313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92224" y="864173"/>
                </a:moveTo>
                <a:lnTo>
                  <a:pt x="0" y="864173"/>
                </a:lnTo>
                <a:lnTo>
                  <a:pt x="864173" y="0"/>
                </a:lnTo>
                <a:lnTo>
                  <a:pt x="956398" y="0"/>
                </a:lnTo>
                <a:lnTo>
                  <a:pt x="92224" y="864173"/>
                </a:lnTo>
                <a:close/>
              </a:path>
            </a:pathLst>
          </a:custGeom>
          <a:solidFill>
            <a:srgbClr val="DFDBE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7" name="object 47"/>
          <p:cNvSpPr/>
          <p:nvPr/>
        </p:nvSpPr>
        <p:spPr>
          <a:xfrm>
            <a:off x="8626280" y="1973596"/>
            <a:ext cx="1275925" cy="367792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8" name="object 48"/>
          <p:cNvSpPr/>
          <p:nvPr/>
        </p:nvSpPr>
        <p:spPr>
          <a:xfrm>
            <a:off x="8626280" y="1973597"/>
            <a:ext cx="1275925" cy="1152313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9" name="object 49"/>
          <p:cNvSpPr/>
          <p:nvPr/>
        </p:nvSpPr>
        <p:spPr>
          <a:xfrm>
            <a:off x="8749247" y="3125828"/>
            <a:ext cx="0" cy="2525607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0" name="object 50"/>
          <p:cNvSpPr/>
          <p:nvPr/>
        </p:nvSpPr>
        <p:spPr>
          <a:xfrm>
            <a:off x="8829480" y="3125828"/>
            <a:ext cx="123613" cy="2525607"/>
          </a:xfrm>
          <a:custGeom>
            <a:avLst/>
            <a:gdLst/>
            <a:ahLst/>
            <a:cxnLst/>
            <a:rect l="l" t="t" r="r" b="b"/>
            <a:pathLst>
              <a:path w="92709" h="1894204">
                <a:moveTo>
                  <a:pt x="0" y="0"/>
                </a:moveTo>
                <a:lnTo>
                  <a:pt x="92224" y="0"/>
                </a:lnTo>
                <a:lnTo>
                  <a:pt x="92224" y="1893721"/>
                </a:lnTo>
                <a:lnTo>
                  <a:pt x="0" y="1893721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1" name="object 51"/>
          <p:cNvSpPr/>
          <p:nvPr/>
        </p:nvSpPr>
        <p:spPr>
          <a:xfrm>
            <a:off x="8952448" y="1973596"/>
            <a:ext cx="1152313" cy="3677920"/>
          </a:xfrm>
          <a:custGeom>
            <a:avLst/>
            <a:gdLst/>
            <a:ahLst/>
            <a:cxnLst/>
            <a:rect l="l" t="t" r="r" b="b"/>
            <a:pathLst>
              <a:path w="864234" h="2758440">
                <a:moveTo>
                  <a:pt x="0" y="2757894"/>
                </a:moveTo>
                <a:lnTo>
                  <a:pt x="0" y="864173"/>
                </a:lnTo>
                <a:lnTo>
                  <a:pt x="864173" y="0"/>
                </a:lnTo>
                <a:lnTo>
                  <a:pt x="864173" y="1893721"/>
                </a:lnTo>
                <a:lnTo>
                  <a:pt x="0" y="2757894"/>
                </a:lnTo>
                <a:close/>
              </a:path>
            </a:pathLst>
          </a:custGeom>
          <a:solidFill>
            <a:srgbClr val="C8B6A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2" name="object 52"/>
          <p:cNvSpPr/>
          <p:nvPr/>
        </p:nvSpPr>
        <p:spPr>
          <a:xfrm>
            <a:off x="8829480" y="1973597"/>
            <a:ext cx="1275925" cy="1152313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92224" y="864173"/>
                </a:moveTo>
                <a:lnTo>
                  <a:pt x="0" y="864173"/>
                </a:lnTo>
                <a:lnTo>
                  <a:pt x="864173" y="0"/>
                </a:lnTo>
                <a:lnTo>
                  <a:pt x="956398" y="0"/>
                </a:lnTo>
                <a:lnTo>
                  <a:pt x="92224" y="864173"/>
                </a:lnTo>
                <a:close/>
              </a:path>
            </a:pathLst>
          </a:custGeom>
          <a:solidFill>
            <a:srgbClr val="FBE9D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3" name="object 53"/>
          <p:cNvSpPr/>
          <p:nvPr/>
        </p:nvSpPr>
        <p:spPr>
          <a:xfrm>
            <a:off x="8829480" y="1973596"/>
            <a:ext cx="1275925" cy="367792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864173"/>
                </a:moveTo>
                <a:lnTo>
                  <a:pt x="864173" y="0"/>
                </a:lnTo>
                <a:lnTo>
                  <a:pt x="956398" y="0"/>
                </a:lnTo>
                <a:lnTo>
                  <a:pt x="956398" y="1893721"/>
                </a:lnTo>
                <a:lnTo>
                  <a:pt x="92224" y="2757894"/>
                </a:lnTo>
                <a:lnTo>
                  <a:pt x="0" y="2757894"/>
                </a:lnTo>
                <a:lnTo>
                  <a:pt x="0" y="86417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4" name="object 54"/>
          <p:cNvSpPr/>
          <p:nvPr/>
        </p:nvSpPr>
        <p:spPr>
          <a:xfrm>
            <a:off x="8829480" y="1973597"/>
            <a:ext cx="1275925" cy="1152313"/>
          </a:xfrm>
          <a:custGeom>
            <a:avLst/>
            <a:gdLst/>
            <a:ahLst/>
            <a:cxnLst/>
            <a:rect l="l" t="t" r="r" b="b"/>
            <a:pathLst>
              <a:path w="956945" h="864235">
                <a:moveTo>
                  <a:pt x="0" y="864173"/>
                </a:moveTo>
                <a:lnTo>
                  <a:pt x="92224" y="864173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5" name="object 55"/>
          <p:cNvSpPr/>
          <p:nvPr/>
        </p:nvSpPr>
        <p:spPr>
          <a:xfrm>
            <a:off x="8952447" y="3125828"/>
            <a:ext cx="0" cy="2525607"/>
          </a:xfrm>
          <a:custGeom>
            <a:avLst/>
            <a:gdLst/>
            <a:ahLst/>
            <a:cxnLst/>
            <a:rect l="l" t="t" r="r" b="b"/>
            <a:pathLst>
              <a:path h="1894204">
                <a:moveTo>
                  <a:pt x="0" y="0"/>
                </a:moveTo>
                <a:lnTo>
                  <a:pt x="0" y="189372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6" name="object 56"/>
          <p:cNvSpPr txBox="1"/>
          <p:nvPr/>
        </p:nvSpPr>
        <p:spPr>
          <a:xfrm>
            <a:off x="2408868" y="6076358"/>
            <a:ext cx="6939552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spc="-7" dirty="0">
                <a:latin typeface="Arial"/>
                <a:cs typeface="Arial"/>
              </a:rPr>
              <a:t>2</a:t>
            </a:r>
            <a:r>
              <a:rPr lang="en-US" sz="2667" spc="-7" dirty="0">
                <a:latin typeface="Arial"/>
                <a:cs typeface="Arial"/>
              </a:rPr>
              <a:t>6</a:t>
            </a:r>
            <a:r>
              <a:rPr sz="2667" spc="-7" dirty="0">
                <a:latin typeface="Arial"/>
                <a:cs typeface="Arial"/>
              </a:rPr>
              <a:t>x2</a:t>
            </a:r>
            <a:r>
              <a:rPr lang="en-US" sz="2667" spc="-7" dirty="0">
                <a:latin typeface="Arial"/>
                <a:cs typeface="Arial"/>
              </a:rPr>
              <a:t>6</a:t>
            </a:r>
            <a:r>
              <a:rPr sz="2667" spc="-7" dirty="0">
                <a:latin typeface="Arial"/>
                <a:cs typeface="Arial"/>
              </a:rPr>
              <a:t>x6</a:t>
            </a:r>
            <a:r>
              <a:rPr lang="ko-KR" altLang="en-US" sz="2667" spc="-7" dirty="0">
                <a:latin typeface="Arial"/>
                <a:cs typeface="Arial"/>
              </a:rPr>
              <a:t>의 새로운 이미지는 다음 </a:t>
            </a:r>
            <a:r>
              <a:rPr lang="en-US" altLang="ko-KR" sz="2667" spc="-7" dirty="0">
                <a:latin typeface="Arial"/>
                <a:cs typeface="Arial"/>
              </a:rPr>
              <a:t>layer</a:t>
            </a:r>
            <a:r>
              <a:rPr lang="ko-KR" altLang="en-US" sz="2667" spc="-7" dirty="0">
                <a:latin typeface="Arial"/>
                <a:cs typeface="Arial"/>
              </a:rPr>
              <a:t>로 전달</a:t>
            </a:r>
            <a:endParaRPr sz="2667" dirty="0">
              <a:latin typeface="Arial"/>
              <a:cs typeface="Arial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59" name="그룹 58"/>
          <p:cNvGrpSpPr/>
          <p:nvPr/>
        </p:nvGrpSpPr>
        <p:grpSpPr>
          <a:xfrm>
            <a:off x="310332" y="222865"/>
            <a:ext cx="7104260" cy="798953"/>
            <a:chOff x="575803" y="482447"/>
            <a:chExt cx="11234970" cy="1912481"/>
          </a:xfrm>
        </p:grpSpPr>
        <p:sp>
          <p:nvSpPr>
            <p:cNvPr id="60" name="TextBox 59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Image </a:t>
              </a:r>
              <a:r>
                <a:rPr lang="en-US" altLang="ko-KR" sz="3200" b="1" kern="1200" baseline="0" dirty="0" err="1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classfication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itchFamily="18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75803" y="1921172"/>
              <a:ext cx="8723217" cy="47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PIRL Research Department</a:t>
              </a:r>
            </a:p>
          </p:txBody>
        </p:sp>
        <p:pic>
          <p:nvPicPr>
            <p:cNvPr id="62" name="Picture 3" descr="C:\Users\admin\Desktop\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63" name="TextBox 62"/>
          <p:cNvSpPr txBox="1"/>
          <p:nvPr/>
        </p:nvSpPr>
        <p:spPr>
          <a:xfrm>
            <a:off x="310332" y="1400984"/>
            <a:ext cx="7609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- Convolution Layer</a:t>
            </a:r>
          </a:p>
        </p:txBody>
      </p:sp>
    </p:spTree>
    <p:extLst>
      <p:ext uri="{BB962C8B-B14F-4D97-AF65-F5344CB8AC3E}">
        <p14:creationId xmlns:p14="http://schemas.microsoft.com/office/powerpoint/2010/main" val="11711608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9235" y="6286262"/>
            <a:ext cx="10260753" cy="435931"/>
          </a:xfrm>
          <a:prstGeom prst="rect">
            <a:avLst/>
          </a:prstGeom>
        </p:spPr>
        <p:txBody>
          <a:bodyPr vert="horz" wrap="square" lIns="0" tIns="14393" rIns="0" bIns="0" rtlCol="0" anchor="ctr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lang="ko-KR" altLang="en-US" sz="1400" b="1" spc="-7" dirty="0">
                <a:latin typeface="Arial"/>
                <a:cs typeface="Arial"/>
              </a:rPr>
              <a:t>각각의 필터는 </a:t>
            </a:r>
            <a:r>
              <a:rPr lang="en-US" altLang="ko-KR" sz="1400" b="1" spc="-7" dirty="0">
                <a:latin typeface="Arial"/>
                <a:cs typeface="Arial"/>
              </a:rPr>
              <a:t>input </a:t>
            </a:r>
            <a:r>
              <a:rPr lang="en-US" altLang="ko-KR" sz="1400" b="1" spc="-7" dirty="0"/>
              <a:t>image</a:t>
            </a:r>
            <a:r>
              <a:rPr lang="ko-KR" altLang="en-US" sz="1400" b="1" spc="-7" dirty="0"/>
              <a:t>만큼의 </a:t>
            </a:r>
            <a:r>
              <a:rPr lang="en-US" altLang="ko-KR" sz="1400" b="1" spc="-7" dirty="0"/>
              <a:t>depth</a:t>
            </a:r>
            <a:r>
              <a:rPr lang="ko-KR" altLang="en-US" sz="1400" b="1" spc="-7" dirty="0"/>
              <a:t>를 가져야한다</a:t>
            </a:r>
            <a:r>
              <a:rPr lang="en-US" altLang="ko-KR" sz="1400" b="1" spc="-7" dirty="0"/>
              <a:t>.</a:t>
            </a:r>
            <a:br>
              <a:rPr lang="en-US" altLang="ko-KR" sz="1400" b="1" spc="-7" dirty="0"/>
            </a:br>
            <a:r>
              <a:rPr lang="ko-KR" altLang="en-US" sz="1400" b="1" spc="-7" dirty="0"/>
              <a:t>그리고 필터를 거친 </a:t>
            </a:r>
            <a:r>
              <a:rPr lang="en-US" altLang="ko-KR" sz="1400" b="1" spc="-7" dirty="0"/>
              <a:t>activation map</a:t>
            </a:r>
            <a:r>
              <a:rPr lang="ko-KR" altLang="en-US" sz="1400" b="1" spc="-7" dirty="0"/>
              <a:t>은 필터의 개수만큼 만들어 진다</a:t>
            </a:r>
            <a:r>
              <a:rPr lang="en-US" altLang="ko-KR" sz="1400" b="1" spc="-7" dirty="0"/>
              <a:t>.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9881" y="3079390"/>
            <a:ext cx="284480" cy="2686473"/>
          </a:xfrm>
          <a:custGeom>
            <a:avLst/>
            <a:gdLst/>
            <a:ahLst/>
            <a:cxnLst/>
            <a:rect l="l" t="t" r="r" b="b"/>
            <a:pathLst>
              <a:path w="213360" h="2014854">
                <a:moveTo>
                  <a:pt x="0" y="0"/>
                </a:moveTo>
                <a:lnTo>
                  <a:pt x="213172" y="0"/>
                </a:lnTo>
                <a:lnTo>
                  <a:pt x="213172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044111" y="2088421"/>
            <a:ext cx="991447" cy="367792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4"/>
                </a:moveTo>
                <a:lnTo>
                  <a:pt x="0" y="743226"/>
                </a:lnTo>
                <a:lnTo>
                  <a:pt x="743226" y="0"/>
                </a:lnTo>
                <a:lnTo>
                  <a:pt x="743226" y="2014670"/>
                </a:lnTo>
                <a:lnTo>
                  <a:pt x="0" y="2757894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759881" y="2088422"/>
            <a:ext cx="1275925" cy="991447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2" y="743226"/>
                </a:moveTo>
                <a:lnTo>
                  <a:pt x="0" y="743226"/>
                </a:lnTo>
                <a:lnTo>
                  <a:pt x="743226" y="0"/>
                </a:lnTo>
                <a:lnTo>
                  <a:pt x="956398" y="0"/>
                </a:lnTo>
                <a:lnTo>
                  <a:pt x="213172" y="743226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759881" y="2088421"/>
            <a:ext cx="1275925" cy="367792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2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759881" y="2088422"/>
            <a:ext cx="1275925" cy="991447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1044110" y="3079390"/>
            <a:ext cx="0" cy="2686473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1674079" y="5240263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400" spc="-7" dirty="0">
                <a:latin typeface="Arial"/>
                <a:cs typeface="Arial"/>
              </a:rPr>
              <a:t>28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59813" y="2476024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400" spc="-7" dirty="0">
                <a:latin typeface="Arial"/>
                <a:cs typeface="Arial"/>
              </a:rPr>
              <a:t>28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9932" y="5762435"/>
            <a:ext cx="20404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400" dirty="0">
                <a:latin typeface="Arial"/>
                <a:cs typeface="Arial"/>
              </a:rPr>
              <a:t>1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99612" y="3793285"/>
            <a:ext cx="1241213" cy="0"/>
          </a:xfrm>
          <a:custGeom>
            <a:avLst/>
            <a:gdLst/>
            <a:ahLst/>
            <a:cxnLst/>
            <a:rect l="l" t="t" r="r" b="b"/>
            <a:pathLst>
              <a:path w="930910">
                <a:moveTo>
                  <a:pt x="0" y="0"/>
                </a:moveTo>
                <a:lnTo>
                  <a:pt x="9304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3740209" y="3772308"/>
            <a:ext cx="58420" cy="42333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3740209" y="3772308"/>
            <a:ext cx="58420" cy="42333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 txBox="1"/>
          <p:nvPr/>
        </p:nvSpPr>
        <p:spPr>
          <a:xfrm>
            <a:off x="2649410" y="3897457"/>
            <a:ext cx="999067" cy="1879788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latin typeface="Arial"/>
                <a:cs typeface="Arial"/>
              </a:rPr>
              <a:t>CONV,  ReLU</a:t>
            </a:r>
            <a:endParaRPr sz="2400" dirty="0">
              <a:latin typeface="Arial"/>
              <a:cs typeface="Arial"/>
            </a:endParaRPr>
          </a:p>
          <a:p>
            <a:pPr marL="16933" marR="158323" algn="just">
              <a:lnSpc>
                <a:spcPct val="100699"/>
              </a:lnSpc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e.g.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6  </a:t>
            </a:r>
            <a:r>
              <a:rPr lang="en-US" sz="2400" spc="-7" dirty="0">
                <a:solidFill>
                  <a:srgbClr val="0000FF"/>
                </a:solidFill>
                <a:latin typeface="Arial"/>
                <a:cs typeface="Arial"/>
              </a:rPr>
              <a:t>3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lang="en-US" sz="2400" spc="-7" dirty="0">
                <a:solidFill>
                  <a:srgbClr val="0000FF"/>
                </a:solidFill>
                <a:latin typeface="Arial"/>
                <a:cs typeface="Arial"/>
              </a:rPr>
              <a:t>3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lang="en-US" sz="2400" spc="-7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  filters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112674" y="3079390"/>
            <a:ext cx="284480" cy="2686473"/>
          </a:xfrm>
          <a:custGeom>
            <a:avLst/>
            <a:gdLst/>
            <a:ahLst/>
            <a:cxnLst/>
            <a:rect l="l" t="t" r="r" b="b"/>
            <a:pathLst>
              <a:path w="213360" h="2014854">
                <a:moveTo>
                  <a:pt x="0" y="0"/>
                </a:moveTo>
                <a:lnTo>
                  <a:pt x="213174" y="0"/>
                </a:lnTo>
                <a:lnTo>
                  <a:pt x="213174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4396908" y="2088421"/>
            <a:ext cx="991447" cy="367792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4"/>
                </a:moveTo>
                <a:lnTo>
                  <a:pt x="0" y="743226"/>
                </a:lnTo>
                <a:lnTo>
                  <a:pt x="743223" y="0"/>
                </a:lnTo>
                <a:lnTo>
                  <a:pt x="743223" y="2014670"/>
                </a:lnTo>
                <a:lnTo>
                  <a:pt x="0" y="2757894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4112674" y="2088422"/>
            <a:ext cx="1275925" cy="991447"/>
          </a:xfrm>
          <a:custGeom>
            <a:avLst/>
            <a:gdLst/>
            <a:ahLst/>
            <a:cxnLst/>
            <a:rect l="l" t="t" r="r" b="b"/>
            <a:pathLst>
              <a:path w="956945" h="743585">
                <a:moveTo>
                  <a:pt x="213174" y="743226"/>
                </a:moveTo>
                <a:lnTo>
                  <a:pt x="0" y="743226"/>
                </a:lnTo>
                <a:lnTo>
                  <a:pt x="743223" y="0"/>
                </a:lnTo>
                <a:lnTo>
                  <a:pt x="956398" y="0"/>
                </a:lnTo>
                <a:lnTo>
                  <a:pt x="213174" y="743226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4112674" y="2088421"/>
            <a:ext cx="1275925" cy="367792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743226"/>
                </a:moveTo>
                <a:lnTo>
                  <a:pt x="743223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4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4112674" y="2088422"/>
            <a:ext cx="1275925" cy="991447"/>
          </a:xfrm>
          <a:custGeom>
            <a:avLst/>
            <a:gdLst/>
            <a:ahLst/>
            <a:cxnLst/>
            <a:rect l="l" t="t" r="r" b="b"/>
            <a:pathLst>
              <a:path w="956945" h="743585">
                <a:moveTo>
                  <a:pt x="0" y="743226"/>
                </a:moveTo>
                <a:lnTo>
                  <a:pt x="213174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4396907" y="3079390"/>
            <a:ext cx="0" cy="2686473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 txBox="1"/>
          <p:nvPr/>
        </p:nvSpPr>
        <p:spPr>
          <a:xfrm>
            <a:off x="5026872" y="5240263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2</a:t>
            </a:r>
            <a:r>
              <a:rPr lang="en-US" sz="2400" spc="-7" dirty="0">
                <a:latin typeface="Arial"/>
                <a:cs typeface="Arial"/>
              </a:rPr>
              <a:t>6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512607" y="2476024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2</a:t>
            </a:r>
            <a:r>
              <a:rPr lang="en-US" sz="2400" spc="-7" dirty="0">
                <a:latin typeface="Arial"/>
                <a:cs typeface="Arial"/>
              </a:rPr>
              <a:t>6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132729" y="5762435"/>
            <a:ext cx="20404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latin typeface="Arial"/>
                <a:cs typeface="Arial"/>
              </a:rPr>
              <a:t>6</a:t>
            </a:r>
          </a:p>
        </p:txBody>
      </p:sp>
      <p:sp>
        <p:nvSpPr>
          <p:cNvPr id="25" name="object 25"/>
          <p:cNvSpPr/>
          <p:nvPr/>
        </p:nvSpPr>
        <p:spPr>
          <a:xfrm>
            <a:off x="6157204" y="3793285"/>
            <a:ext cx="1241213" cy="0"/>
          </a:xfrm>
          <a:custGeom>
            <a:avLst/>
            <a:gdLst/>
            <a:ahLst/>
            <a:cxnLst/>
            <a:rect l="l" t="t" r="r" b="b"/>
            <a:pathLst>
              <a:path w="930910">
                <a:moveTo>
                  <a:pt x="0" y="0"/>
                </a:moveTo>
                <a:lnTo>
                  <a:pt x="9304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6" name="object 26"/>
          <p:cNvSpPr/>
          <p:nvPr/>
        </p:nvSpPr>
        <p:spPr>
          <a:xfrm>
            <a:off x="7397801" y="3772308"/>
            <a:ext cx="58420" cy="42333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/>
          <p:cNvSpPr/>
          <p:nvPr/>
        </p:nvSpPr>
        <p:spPr>
          <a:xfrm>
            <a:off x="7397801" y="3772308"/>
            <a:ext cx="58420" cy="42333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8" name="object 28"/>
          <p:cNvSpPr txBox="1"/>
          <p:nvPr/>
        </p:nvSpPr>
        <p:spPr>
          <a:xfrm>
            <a:off x="6307002" y="3897457"/>
            <a:ext cx="999067" cy="1879788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latin typeface="Arial"/>
                <a:cs typeface="Arial"/>
              </a:rPr>
              <a:t>CONV,  ReLU</a:t>
            </a:r>
            <a:endParaRPr sz="2400" dirty="0">
              <a:latin typeface="Arial"/>
              <a:cs typeface="Arial"/>
            </a:endParaRPr>
          </a:p>
          <a:p>
            <a:pPr marL="16933" marR="39792">
              <a:lnSpc>
                <a:spcPct val="100699"/>
              </a:lnSpc>
            </a:pPr>
            <a:r>
              <a:rPr sz="2400" spc="-7" dirty="0">
                <a:solidFill>
                  <a:srgbClr val="38751C"/>
                </a:solidFill>
                <a:latin typeface="Arial"/>
                <a:cs typeface="Arial"/>
              </a:rPr>
              <a:t>e.g.</a:t>
            </a:r>
            <a:r>
              <a:rPr sz="2400" spc="-127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38751C"/>
                </a:solidFill>
                <a:latin typeface="Arial"/>
                <a:cs typeface="Arial"/>
              </a:rPr>
              <a:t>10  </a:t>
            </a:r>
            <a:r>
              <a:rPr lang="en-US" sz="2400" spc="-7" dirty="0">
                <a:solidFill>
                  <a:srgbClr val="38751C"/>
                </a:solidFill>
                <a:latin typeface="Arial"/>
                <a:cs typeface="Arial"/>
              </a:rPr>
              <a:t>5</a:t>
            </a:r>
            <a:r>
              <a:rPr sz="2400" spc="-7" dirty="0">
                <a:solidFill>
                  <a:srgbClr val="38751C"/>
                </a:solidFill>
                <a:latin typeface="Arial"/>
                <a:cs typeface="Arial"/>
              </a:rPr>
              <a:t>x</a:t>
            </a:r>
            <a:r>
              <a:rPr lang="en-US" sz="2400" spc="-7" dirty="0">
                <a:solidFill>
                  <a:srgbClr val="38751C"/>
                </a:solidFill>
                <a:latin typeface="Arial"/>
                <a:cs typeface="Arial"/>
              </a:rPr>
              <a:t>5</a:t>
            </a:r>
            <a:r>
              <a:rPr sz="2400" spc="-7" dirty="0">
                <a:solidFill>
                  <a:srgbClr val="38751C"/>
                </a:solidFill>
                <a:latin typeface="Arial"/>
                <a:cs typeface="Arial"/>
              </a:rPr>
              <a:t>x</a:t>
            </a:r>
            <a:r>
              <a:rPr sz="2400" b="1" spc="-7" dirty="0">
                <a:solidFill>
                  <a:srgbClr val="38751C"/>
                </a:solidFill>
                <a:latin typeface="Arial"/>
                <a:cs typeface="Arial"/>
              </a:rPr>
              <a:t>6  </a:t>
            </a:r>
            <a:r>
              <a:rPr sz="2400" spc="-7" dirty="0">
                <a:solidFill>
                  <a:srgbClr val="38751C"/>
                </a:solidFill>
                <a:latin typeface="Arial"/>
                <a:cs typeface="Arial"/>
              </a:rPr>
              <a:t>filters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770267" y="3079390"/>
            <a:ext cx="284480" cy="2686473"/>
          </a:xfrm>
          <a:custGeom>
            <a:avLst/>
            <a:gdLst/>
            <a:ahLst/>
            <a:cxnLst/>
            <a:rect l="l" t="t" r="r" b="b"/>
            <a:pathLst>
              <a:path w="213360" h="2014854">
                <a:moveTo>
                  <a:pt x="0" y="0"/>
                </a:moveTo>
                <a:lnTo>
                  <a:pt x="213174" y="0"/>
                </a:lnTo>
                <a:lnTo>
                  <a:pt x="213174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0" name="object 30"/>
          <p:cNvSpPr/>
          <p:nvPr/>
        </p:nvSpPr>
        <p:spPr>
          <a:xfrm>
            <a:off x="8054500" y="2088421"/>
            <a:ext cx="991447" cy="367792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4"/>
                </a:moveTo>
                <a:lnTo>
                  <a:pt x="0" y="743226"/>
                </a:lnTo>
                <a:lnTo>
                  <a:pt x="743223" y="0"/>
                </a:lnTo>
                <a:lnTo>
                  <a:pt x="743223" y="2014670"/>
                </a:lnTo>
                <a:lnTo>
                  <a:pt x="0" y="2757894"/>
                </a:lnTo>
                <a:close/>
              </a:path>
            </a:pathLst>
          </a:custGeom>
          <a:solidFill>
            <a:srgbClr val="ACBAA8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1" name="object 31"/>
          <p:cNvSpPr/>
          <p:nvPr/>
        </p:nvSpPr>
        <p:spPr>
          <a:xfrm>
            <a:off x="7770268" y="2088422"/>
            <a:ext cx="1275925" cy="991447"/>
          </a:xfrm>
          <a:custGeom>
            <a:avLst/>
            <a:gdLst/>
            <a:ahLst/>
            <a:cxnLst/>
            <a:rect l="l" t="t" r="r" b="b"/>
            <a:pathLst>
              <a:path w="956945" h="743585">
                <a:moveTo>
                  <a:pt x="213174" y="743226"/>
                </a:moveTo>
                <a:lnTo>
                  <a:pt x="0" y="743226"/>
                </a:lnTo>
                <a:lnTo>
                  <a:pt x="743223" y="0"/>
                </a:lnTo>
                <a:lnTo>
                  <a:pt x="956398" y="0"/>
                </a:lnTo>
                <a:lnTo>
                  <a:pt x="213174" y="743226"/>
                </a:lnTo>
                <a:close/>
              </a:path>
            </a:pathLst>
          </a:custGeom>
          <a:solidFill>
            <a:srgbClr val="DFEDDB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2" name="object 32"/>
          <p:cNvSpPr/>
          <p:nvPr/>
        </p:nvSpPr>
        <p:spPr>
          <a:xfrm>
            <a:off x="7770266" y="2088421"/>
            <a:ext cx="1275925" cy="367792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743226"/>
                </a:moveTo>
                <a:lnTo>
                  <a:pt x="743223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4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3" name="object 33"/>
          <p:cNvSpPr/>
          <p:nvPr/>
        </p:nvSpPr>
        <p:spPr>
          <a:xfrm>
            <a:off x="7770266" y="2088422"/>
            <a:ext cx="1275925" cy="991447"/>
          </a:xfrm>
          <a:custGeom>
            <a:avLst/>
            <a:gdLst/>
            <a:ahLst/>
            <a:cxnLst/>
            <a:rect l="l" t="t" r="r" b="b"/>
            <a:pathLst>
              <a:path w="956945" h="743585">
                <a:moveTo>
                  <a:pt x="0" y="743226"/>
                </a:moveTo>
                <a:lnTo>
                  <a:pt x="213174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4" name="object 34"/>
          <p:cNvSpPr/>
          <p:nvPr/>
        </p:nvSpPr>
        <p:spPr>
          <a:xfrm>
            <a:off x="8054499" y="3079390"/>
            <a:ext cx="0" cy="2686473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5" name="object 35"/>
          <p:cNvSpPr/>
          <p:nvPr/>
        </p:nvSpPr>
        <p:spPr>
          <a:xfrm>
            <a:off x="9611597" y="3793285"/>
            <a:ext cx="1241213" cy="0"/>
          </a:xfrm>
          <a:custGeom>
            <a:avLst/>
            <a:gdLst/>
            <a:ahLst/>
            <a:cxnLst/>
            <a:rect l="l" t="t" r="r" b="b"/>
            <a:pathLst>
              <a:path w="930909">
                <a:moveTo>
                  <a:pt x="0" y="0"/>
                </a:moveTo>
                <a:lnTo>
                  <a:pt x="9304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6" name="object 36"/>
          <p:cNvSpPr/>
          <p:nvPr/>
        </p:nvSpPr>
        <p:spPr>
          <a:xfrm>
            <a:off x="10852195" y="3772308"/>
            <a:ext cx="58420" cy="42333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7" name="object 37"/>
          <p:cNvSpPr/>
          <p:nvPr/>
        </p:nvSpPr>
        <p:spPr>
          <a:xfrm>
            <a:off x="10852195" y="3772308"/>
            <a:ext cx="58420" cy="42333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8" name="object 38"/>
          <p:cNvSpPr txBox="1"/>
          <p:nvPr/>
        </p:nvSpPr>
        <p:spPr>
          <a:xfrm>
            <a:off x="9761395" y="3897457"/>
            <a:ext cx="999067" cy="76063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latin typeface="Arial"/>
                <a:cs typeface="Arial"/>
              </a:rPr>
              <a:t>CONV,  ReLU</a:t>
            </a:r>
            <a:endParaRPr sz="24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1383526" y="3547991"/>
            <a:ext cx="55372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"/>
                <a:cs typeface="Arial"/>
              </a:rPr>
              <a:t>….</a:t>
            </a:r>
            <a:endParaRPr sz="32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688723" y="5762435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10</a:t>
            </a:r>
            <a:endParaRPr sz="24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684464" y="5240263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400" spc="-7" dirty="0">
                <a:latin typeface="Arial"/>
                <a:cs typeface="Arial"/>
              </a:rPr>
              <a:t>22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170200" y="2476024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400" spc="-7" dirty="0">
                <a:latin typeface="Arial"/>
                <a:cs typeface="Arial"/>
              </a:rPr>
              <a:t>22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237003" y="4649895"/>
            <a:ext cx="328447" cy="328447"/>
          </a:xfrm>
          <a:prstGeom prst="rect">
            <a:avLst/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5" name="직사각형 44"/>
          <p:cNvSpPr/>
          <p:nvPr/>
        </p:nvSpPr>
        <p:spPr>
          <a:xfrm>
            <a:off x="4086205" y="5765683"/>
            <a:ext cx="328447" cy="328447"/>
          </a:xfrm>
          <a:prstGeom prst="rect">
            <a:avLst/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6" name="직사각형 45"/>
          <p:cNvSpPr/>
          <p:nvPr/>
        </p:nvSpPr>
        <p:spPr>
          <a:xfrm>
            <a:off x="6919995" y="4661897"/>
            <a:ext cx="328447" cy="328447"/>
          </a:xfrm>
          <a:prstGeom prst="rect">
            <a:avLst/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7" name="직사각형 46"/>
          <p:cNvSpPr/>
          <p:nvPr/>
        </p:nvSpPr>
        <p:spPr>
          <a:xfrm>
            <a:off x="7732412" y="5828670"/>
            <a:ext cx="328447" cy="328447"/>
          </a:xfrm>
          <a:prstGeom prst="rect">
            <a:avLst/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8" name="직사각형 47"/>
          <p:cNvSpPr/>
          <p:nvPr/>
        </p:nvSpPr>
        <p:spPr>
          <a:xfrm>
            <a:off x="705644" y="5782402"/>
            <a:ext cx="328447" cy="328447"/>
          </a:xfrm>
          <a:prstGeom prst="rect">
            <a:avLst/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9" name="직사각형 48"/>
          <p:cNvSpPr/>
          <p:nvPr/>
        </p:nvSpPr>
        <p:spPr>
          <a:xfrm>
            <a:off x="3169319" y="5045865"/>
            <a:ext cx="328447" cy="328447"/>
          </a:xfrm>
          <a:prstGeom prst="rect">
            <a:avLst/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50" name="직사각형 49"/>
          <p:cNvSpPr/>
          <p:nvPr/>
        </p:nvSpPr>
        <p:spPr>
          <a:xfrm>
            <a:off x="6850699" y="5045865"/>
            <a:ext cx="328447" cy="328447"/>
          </a:xfrm>
          <a:prstGeom prst="rect">
            <a:avLst/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cxnSp>
        <p:nvCxnSpPr>
          <p:cNvPr id="55" name="꺾인 연결선 54"/>
          <p:cNvCxnSpPr>
            <a:stCxn id="48" idx="3"/>
            <a:endCxn id="49" idx="1"/>
          </p:cNvCxnSpPr>
          <p:nvPr/>
        </p:nvCxnSpPr>
        <p:spPr>
          <a:xfrm flipV="1">
            <a:off x="1034091" y="5210089"/>
            <a:ext cx="2135228" cy="736537"/>
          </a:xfrm>
          <a:prstGeom prst="bentConnector3">
            <a:avLst/>
          </a:prstGeom>
          <a:ln w="1905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44" idx="3"/>
            <a:endCxn id="45" idx="1"/>
          </p:cNvCxnSpPr>
          <p:nvPr/>
        </p:nvCxnSpPr>
        <p:spPr>
          <a:xfrm>
            <a:off x="3565449" y="4814119"/>
            <a:ext cx="520756" cy="1115788"/>
          </a:xfrm>
          <a:prstGeom prst="bentConnector3">
            <a:avLst/>
          </a:prstGeom>
          <a:ln w="1905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9"/>
          <p:cNvCxnSpPr>
            <a:stCxn id="45" idx="3"/>
            <a:endCxn id="50" idx="1"/>
          </p:cNvCxnSpPr>
          <p:nvPr/>
        </p:nvCxnSpPr>
        <p:spPr>
          <a:xfrm flipV="1">
            <a:off x="4414652" y="5210089"/>
            <a:ext cx="2436047" cy="719818"/>
          </a:xfrm>
          <a:prstGeom prst="bentConnector3">
            <a:avLst>
              <a:gd name="adj1" fmla="val 50000"/>
            </a:avLst>
          </a:prstGeom>
          <a:ln w="1905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46" idx="3"/>
            <a:endCxn id="40" idx="1"/>
          </p:cNvCxnSpPr>
          <p:nvPr/>
        </p:nvCxnSpPr>
        <p:spPr>
          <a:xfrm>
            <a:off x="7248442" y="4826121"/>
            <a:ext cx="440281" cy="1129529"/>
          </a:xfrm>
          <a:prstGeom prst="bentConnector3">
            <a:avLst>
              <a:gd name="adj1" fmla="val 50000"/>
            </a:avLst>
          </a:prstGeom>
          <a:ln w="1905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그림 5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58" name="그룹 57"/>
          <p:cNvGrpSpPr/>
          <p:nvPr/>
        </p:nvGrpSpPr>
        <p:grpSpPr>
          <a:xfrm>
            <a:off x="310332" y="222865"/>
            <a:ext cx="7104260" cy="798953"/>
            <a:chOff x="575803" y="482447"/>
            <a:chExt cx="11234970" cy="1912481"/>
          </a:xfrm>
        </p:grpSpPr>
        <p:sp>
          <p:nvSpPr>
            <p:cNvPr id="59" name="TextBox 58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Image </a:t>
              </a:r>
              <a:r>
                <a:rPr lang="en-US" altLang="ko-KR" sz="3200" b="1" kern="1200" baseline="0" dirty="0" err="1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classfication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itchFamily="18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75803" y="1921172"/>
              <a:ext cx="8723217" cy="47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PIRL Research Department</a:t>
              </a:r>
            </a:p>
          </p:txBody>
        </p:sp>
        <p:pic>
          <p:nvPicPr>
            <p:cNvPr id="62" name="Picture 3" descr="C:\Users\admin\Desktop\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64" name="TextBox 63"/>
          <p:cNvSpPr txBox="1"/>
          <p:nvPr/>
        </p:nvSpPr>
        <p:spPr>
          <a:xfrm>
            <a:off x="310332" y="1400984"/>
            <a:ext cx="7609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- Convolution Layer</a:t>
            </a:r>
          </a:p>
        </p:txBody>
      </p:sp>
    </p:spTree>
    <p:extLst>
      <p:ext uri="{BB962C8B-B14F-4D97-AF65-F5344CB8AC3E}">
        <p14:creationId xmlns:p14="http://schemas.microsoft.com/office/powerpoint/2010/main" val="37040754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974435"/>
              </p:ext>
            </p:extLst>
          </p:nvPr>
        </p:nvGraphicFramePr>
        <p:xfrm>
          <a:off x="310332" y="2560452"/>
          <a:ext cx="3573779" cy="36567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864244" y="1874015"/>
            <a:ext cx="25992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"/>
                <a:cs typeface="Arial"/>
              </a:rPr>
              <a:t>7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" name="object 4"/>
          <p:cNvSpPr txBox="1"/>
          <p:nvPr/>
        </p:nvSpPr>
        <p:spPr>
          <a:xfrm>
            <a:off x="4138277" y="2599945"/>
            <a:ext cx="7357441" cy="2363830"/>
          </a:xfrm>
          <a:prstGeom prst="rect">
            <a:avLst/>
          </a:prstGeom>
        </p:spPr>
        <p:txBody>
          <a:bodyPr vert="horz" wrap="square" lIns="0" tIns="37252" rIns="0" bIns="0" rtlCol="0">
            <a:spAutoFit/>
          </a:bodyPr>
          <a:lstStyle/>
          <a:p>
            <a:pPr marL="867812" marR="6773">
              <a:lnSpc>
                <a:spcPts val="3800"/>
              </a:lnSpc>
              <a:spcBef>
                <a:spcPts val="292"/>
              </a:spcBef>
            </a:pPr>
            <a:r>
              <a:rPr sz="3200" spc="-7" dirty="0">
                <a:latin typeface="Arial"/>
                <a:cs typeface="Arial"/>
              </a:rPr>
              <a:t>7x7 input</a:t>
            </a:r>
            <a:r>
              <a:rPr sz="3200" spc="-127" dirty="0">
                <a:latin typeface="Arial"/>
                <a:cs typeface="Arial"/>
              </a:rPr>
              <a:t> </a:t>
            </a:r>
            <a:r>
              <a:rPr lang="ko-KR" altLang="en-US" sz="3200" dirty="0">
                <a:latin typeface="Arial"/>
                <a:cs typeface="Arial"/>
              </a:rPr>
              <a:t>에 </a:t>
            </a:r>
            <a:r>
              <a:rPr sz="3200" spc="-7" dirty="0">
                <a:latin typeface="Arial"/>
                <a:cs typeface="Arial"/>
              </a:rPr>
              <a:t>3x3</a:t>
            </a:r>
            <a:r>
              <a:rPr sz="3200" spc="-53" dirty="0">
                <a:latin typeface="Arial"/>
                <a:cs typeface="Arial"/>
              </a:rPr>
              <a:t> </a:t>
            </a:r>
            <a:r>
              <a:rPr sz="3200" spc="-7" dirty="0">
                <a:latin typeface="Arial"/>
                <a:cs typeface="Arial"/>
              </a:rPr>
              <a:t>filter</a:t>
            </a:r>
            <a:r>
              <a:rPr lang="en-US" sz="3200" spc="-7" dirty="0">
                <a:latin typeface="Arial"/>
                <a:cs typeface="Arial"/>
              </a:rPr>
              <a:t> convolution</a:t>
            </a:r>
          </a:p>
          <a:p>
            <a:pPr marL="867812" marR="6773">
              <a:lnSpc>
                <a:spcPts val="3800"/>
              </a:lnSpc>
              <a:spcBef>
                <a:spcPts val="292"/>
              </a:spcBef>
            </a:pPr>
            <a:r>
              <a:rPr lang="en-US" sz="3200" spc="-7" dirty="0">
                <a:solidFill>
                  <a:srgbClr val="00B0F0"/>
                </a:solidFill>
                <a:latin typeface="Arial"/>
                <a:cs typeface="Arial"/>
              </a:rPr>
              <a:t>Stride =1</a:t>
            </a:r>
            <a:endParaRPr sz="3200" dirty="0">
              <a:solidFill>
                <a:srgbClr val="00B0F0"/>
              </a:solidFill>
              <a:latin typeface="Arial"/>
              <a:cs typeface="Arial"/>
            </a:endParaRPr>
          </a:p>
          <a:p>
            <a:pPr>
              <a:spcBef>
                <a:spcPts val="13"/>
              </a:spcBef>
            </a:pPr>
            <a:endParaRPr sz="5333" dirty="0">
              <a:latin typeface="Times New Roman"/>
              <a:cs typeface="Times New Roman"/>
            </a:endParaRPr>
          </a:p>
          <a:p>
            <a:pPr marL="16933">
              <a:spcBef>
                <a:spcPts val="7"/>
              </a:spcBef>
            </a:pPr>
            <a:r>
              <a:rPr sz="3200" dirty="0">
                <a:latin typeface="Arial"/>
                <a:cs typeface="Arial"/>
              </a:rPr>
              <a:t>7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310332" y="222865"/>
            <a:ext cx="7104260" cy="798953"/>
            <a:chOff x="575803" y="482447"/>
            <a:chExt cx="11234970" cy="1912481"/>
          </a:xfrm>
        </p:grpSpPr>
        <p:sp>
          <p:nvSpPr>
            <p:cNvPr id="17" name="TextBox 16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Image </a:t>
              </a:r>
              <a:r>
                <a:rPr lang="en-US" altLang="ko-KR" sz="3200" b="1" kern="1200" baseline="0" dirty="0" err="1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classfication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75803" y="1921172"/>
              <a:ext cx="8723217" cy="47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PIRL Research Department</a:t>
              </a:r>
            </a:p>
          </p:txBody>
        </p:sp>
        <p:pic>
          <p:nvPicPr>
            <p:cNvPr id="19" name="Picture 3" descr="C:\Users\admin\Desktop\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20" name="TextBox 19"/>
          <p:cNvSpPr txBox="1"/>
          <p:nvPr/>
        </p:nvSpPr>
        <p:spPr>
          <a:xfrm>
            <a:off x="310332" y="1400984"/>
            <a:ext cx="7609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- Convolution Layer</a:t>
            </a:r>
          </a:p>
        </p:txBody>
      </p:sp>
    </p:spTree>
    <p:extLst>
      <p:ext uri="{BB962C8B-B14F-4D97-AF65-F5344CB8AC3E}">
        <p14:creationId xmlns:p14="http://schemas.microsoft.com/office/powerpoint/2010/main" val="363529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698391"/>
              </p:ext>
            </p:extLst>
          </p:nvPr>
        </p:nvGraphicFramePr>
        <p:xfrm>
          <a:off x="310332" y="2560452"/>
          <a:ext cx="3573779" cy="36567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864244" y="1874015"/>
            <a:ext cx="25992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"/>
                <a:cs typeface="Arial"/>
              </a:rPr>
              <a:t>7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" name="object 4"/>
          <p:cNvSpPr txBox="1"/>
          <p:nvPr/>
        </p:nvSpPr>
        <p:spPr>
          <a:xfrm>
            <a:off x="4138277" y="2599945"/>
            <a:ext cx="7357441" cy="2363830"/>
          </a:xfrm>
          <a:prstGeom prst="rect">
            <a:avLst/>
          </a:prstGeom>
        </p:spPr>
        <p:txBody>
          <a:bodyPr vert="horz" wrap="square" lIns="0" tIns="37252" rIns="0" bIns="0" rtlCol="0">
            <a:spAutoFit/>
          </a:bodyPr>
          <a:lstStyle/>
          <a:p>
            <a:pPr marL="867812" marR="6773">
              <a:lnSpc>
                <a:spcPts val="3800"/>
              </a:lnSpc>
              <a:spcBef>
                <a:spcPts val="292"/>
              </a:spcBef>
            </a:pPr>
            <a:r>
              <a:rPr sz="3200" spc="-7" dirty="0">
                <a:latin typeface="Arial"/>
                <a:cs typeface="Arial"/>
              </a:rPr>
              <a:t>7x7 input</a:t>
            </a:r>
            <a:r>
              <a:rPr sz="3200" spc="-127" dirty="0">
                <a:latin typeface="Arial"/>
                <a:cs typeface="Arial"/>
              </a:rPr>
              <a:t> </a:t>
            </a:r>
            <a:r>
              <a:rPr lang="ko-KR" altLang="en-US" sz="3200" dirty="0">
                <a:latin typeface="Arial"/>
                <a:cs typeface="Arial"/>
              </a:rPr>
              <a:t>에 </a:t>
            </a:r>
            <a:r>
              <a:rPr sz="3200" spc="-7" dirty="0">
                <a:latin typeface="Arial"/>
                <a:cs typeface="Arial"/>
              </a:rPr>
              <a:t>3x3</a:t>
            </a:r>
            <a:r>
              <a:rPr sz="3200" spc="-53" dirty="0">
                <a:latin typeface="Arial"/>
                <a:cs typeface="Arial"/>
              </a:rPr>
              <a:t> </a:t>
            </a:r>
            <a:r>
              <a:rPr sz="3200" spc="-7" dirty="0">
                <a:latin typeface="Arial"/>
                <a:cs typeface="Arial"/>
              </a:rPr>
              <a:t>filter</a:t>
            </a:r>
            <a:r>
              <a:rPr lang="en-US" sz="3200" spc="-7" dirty="0">
                <a:latin typeface="Arial"/>
                <a:cs typeface="Arial"/>
              </a:rPr>
              <a:t> convolution</a:t>
            </a:r>
          </a:p>
          <a:p>
            <a:pPr marL="867812" marR="6773">
              <a:lnSpc>
                <a:spcPts val="3800"/>
              </a:lnSpc>
              <a:spcBef>
                <a:spcPts val="292"/>
              </a:spcBef>
            </a:pPr>
            <a:r>
              <a:rPr lang="en-US" sz="3200" spc="-7" dirty="0">
                <a:solidFill>
                  <a:srgbClr val="00B0F0"/>
                </a:solidFill>
                <a:latin typeface="Arial"/>
                <a:cs typeface="Arial"/>
              </a:rPr>
              <a:t>Stride =1</a:t>
            </a:r>
            <a:endParaRPr sz="3200" dirty="0">
              <a:solidFill>
                <a:srgbClr val="00B0F0"/>
              </a:solidFill>
              <a:latin typeface="Arial"/>
              <a:cs typeface="Arial"/>
            </a:endParaRPr>
          </a:p>
          <a:p>
            <a:pPr>
              <a:spcBef>
                <a:spcPts val="13"/>
              </a:spcBef>
            </a:pPr>
            <a:endParaRPr sz="5333" dirty="0">
              <a:latin typeface="Times New Roman"/>
              <a:cs typeface="Times New Roman"/>
            </a:endParaRPr>
          </a:p>
          <a:p>
            <a:pPr marL="16933">
              <a:spcBef>
                <a:spcPts val="7"/>
              </a:spcBef>
            </a:pPr>
            <a:r>
              <a:rPr sz="3200" dirty="0">
                <a:latin typeface="Arial"/>
                <a:cs typeface="Arial"/>
              </a:rPr>
              <a:t>7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310332" y="222865"/>
            <a:ext cx="7104260" cy="798953"/>
            <a:chOff x="575803" y="482447"/>
            <a:chExt cx="11234970" cy="1912481"/>
          </a:xfrm>
        </p:grpSpPr>
        <p:sp>
          <p:nvSpPr>
            <p:cNvPr id="17" name="TextBox 16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Image </a:t>
              </a:r>
              <a:r>
                <a:rPr lang="en-US" altLang="ko-KR" sz="3200" b="1" kern="1200" baseline="0" dirty="0" err="1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classfication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75803" y="1921172"/>
              <a:ext cx="8723217" cy="47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PIRL Research Department</a:t>
              </a:r>
            </a:p>
          </p:txBody>
        </p:sp>
        <p:pic>
          <p:nvPicPr>
            <p:cNvPr id="19" name="Picture 3" descr="C:\Users\admin\Desktop\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20" name="TextBox 19"/>
          <p:cNvSpPr txBox="1"/>
          <p:nvPr/>
        </p:nvSpPr>
        <p:spPr>
          <a:xfrm>
            <a:off x="310332" y="1400984"/>
            <a:ext cx="7609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- Convolution Layer</a:t>
            </a:r>
          </a:p>
        </p:txBody>
      </p:sp>
    </p:spTree>
    <p:extLst>
      <p:ext uri="{BB962C8B-B14F-4D97-AF65-F5344CB8AC3E}">
        <p14:creationId xmlns:p14="http://schemas.microsoft.com/office/powerpoint/2010/main" val="24709908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304366"/>
              </p:ext>
            </p:extLst>
          </p:nvPr>
        </p:nvGraphicFramePr>
        <p:xfrm>
          <a:off x="310332" y="2560452"/>
          <a:ext cx="3573779" cy="36567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864244" y="1874015"/>
            <a:ext cx="25992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"/>
                <a:cs typeface="Arial"/>
              </a:rPr>
              <a:t>7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" name="object 4"/>
          <p:cNvSpPr txBox="1"/>
          <p:nvPr/>
        </p:nvSpPr>
        <p:spPr>
          <a:xfrm>
            <a:off x="4138277" y="2599945"/>
            <a:ext cx="7357441" cy="2363830"/>
          </a:xfrm>
          <a:prstGeom prst="rect">
            <a:avLst/>
          </a:prstGeom>
        </p:spPr>
        <p:txBody>
          <a:bodyPr vert="horz" wrap="square" lIns="0" tIns="37252" rIns="0" bIns="0" rtlCol="0">
            <a:spAutoFit/>
          </a:bodyPr>
          <a:lstStyle/>
          <a:p>
            <a:pPr marL="867812" marR="6773">
              <a:lnSpc>
                <a:spcPts val="3800"/>
              </a:lnSpc>
              <a:spcBef>
                <a:spcPts val="292"/>
              </a:spcBef>
            </a:pPr>
            <a:r>
              <a:rPr sz="3200" spc="-7" dirty="0">
                <a:latin typeface="Arial"/>
                <a:cs typeface="Arial"/>
              </a:rPr>
              <a:t>7x7 input</a:t>
            </a:r>
            <a:r>
              <a:rPr sz="3200" spc="-127" dirty="0">
                <a:latin typeface="Arial"/>
                <a:cs typeface="Arial"/>
              </a:rPr>
              <a:t> </a:t>
            </a:r>
            <a:r>
              <a:rPr lang="ko-KR" altLang="en-US" sz="3200" dirty="0">
                <a:latin typeface="Arial"/>
                <a:cs typeface="Arial"/>
              </a:rPr>
              <a:t>에 </a:t>
            </a:r>
            <a:r>
              <a:rPr sz="3200" spc="-7" dirty="0">
                <a:latin typeface="Arial"/>
                <a:cs typeface="Arial"/>
              </a:rPr>
              <a:t>3x3</a:t>
            </a:r>
            <a:r>
              <a:rPr sz="3200" spc="-53" dirty="0">
                <a:latin typeface="Arial"/>
                <a:cs typeface="Arial"/>
              </a:rPr>
              <a:t> </a:t>
            </a:r>
            <a:r>
              <a:rPr sz="3200" spc="-7" dirty="0">
                <a:latin typeface="Arial"/>
                <a:cs typeface="Arial"/>
              </a:rPr>
              <a:t>filter</a:t>
            </a:r>
            <a:r>
              <a:rPr lang="en-US" sz="3200" spc="-7" dirty="0">
                <a:latin typeface="Arial"/>
                <a:cs typeface="Arial"/>
              </a:rPr>
              <a:t> convolution</a:t>
            </a:r>
          </a:p>
          <a:p>
            <a:pPr marL="867812" marR="6773">
              <a:lnSpc>
                <a:spcPts val="3800"/>
              </a:lnSpc>
              <a:spcBef>
                <a:spcPts val="292"/>
              </a:spcBef>
            </a:pPr>
            <a:r>
              <a:rPr lang="en-US" sz="3200" spc="-7" dirty="0">
                <a:solidFill>
                  <a:srgbClr val="00B0F0"/>
                </a:solidFill>
                <a:latin typeface="Arial"/>
                <a:cs typeface="Arial"/>
              </a:rPr>
              <a:t>Stride =1</a:t>
            </a:r>
            <a:endParaRPr sz="3200" dirty="0">
              <a:solidFill>
                <a:srgbClr val="00B0F0"/>
              </a:solidFill>
              <a:latin typeface="Arial"/>
              <a:cs typeface="Arial"/>
            </a:endParaRPr>
          </a:p>
          <a:p>
            <a:pPr>
              <a:spcBef>
                <a:spcPts val="13"/>
              </a:spcBef>
            </a:pPr>
            <a:endParaRPr sz="5333" dirty="0">
              <a:latin typeface="Times New Roman"/>
              <a:cs typeface="Times New Roman"/>
            </a:endParaRPr>
          </a:p>
          <a:p>
            <a:pPr marL="16933">
              <a:spcBef>
                <a:spcPts val="7"/>
              </a:spcBef>
            </a:pPr>
            <a:r>
              <a:rPr sz="3200" dirty="0">
                <a:latin typeface="Arial"/>
                <a:cs typeface="Arial"/>
              </a:rPr>
              <a:t>7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310332" y="222865"/>
            <a:ext cx="7104260" cy="798953"/>
            <a:chOff x="575803" y="482447"/>
            <a:chExt cx="11234970" cy="1912481"/>
          </a:xfrm>
        </p:grpSpPr>
        <p:sp>
          <p:nvSpPr>
            <p:cNvPr id="17" name="TextBox 16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Image </a:t>
              </a:r>
              <a:r>
                <a:rPr lang="en-US" altLang="ko-KR" sz="3200" b="1" kern="1200" baseline="0" dirty="0" err="1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classfication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75803" y="1921172"/>
              <a:ext cx="8723217" cy="47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PIRL Research Department</a:t>
              </a:r>
            </a:p>
          </p:txBody>
        </p:sp>
        <p:pic>
          <p:nvPicPr>
            <p:cNvPr id="19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20" name="TextBox 19"/>
          <p:cNvSpPr txBox="1"/>
          <p:nvPr/>
        </p:nvSpPr>
        <p:spPr>
          <a:xfrm>
            <a:off x="310332" y="1400984"/>
            <a:ext cx="7609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- Convolution Layer</a:t>
            </a:r>
          </a:p>
        </p:txBody>
      </p:sp>
    </p:spTree>
    <p:extLst>
      <p:ext uri="{BB962C8B-B14F-4D97-AF65-F5344CB8AC3E}">
        <p14:creationId xmlns:p14="http://schemas.microsoft.com/office/powerpoint/2010/main" val="35741558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410404"/>
              </p:ext>
            </p:extLst>
          </p:nvPr>
        </p:nvGraphicFramePr>
        <p:xfrm>
          <a:off x="310332" y="2560452"/>
          <a:ext cx="3573779" cy="36567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864244" y="1874015"/>
            <a:ext cx="25992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"/>
                <a:cs typeface="Arial"/>
              </a:rPr>
              <a:t>7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" name="object 4"/>
          <p:cNvSpPr txBox="1"/>
          <p:nvPr/>
        </p:nvSpPr>
        <p:spPr>
          <a:xfrm>
            <a:off x="4138277" y="2599945"/>
            <a:ext cx="7357441" cy="2363830"/>
          </a:xfrm>
          <a:prstGeom prst="rect">
            <a:avLst/>
          </a:prstGeom>
        </p:spPr>
        <p:txBody>
          <a:bodyPr vert="horz" wrap="square" lIns="0" tIns="37252" rIns="0" bIns="0" rtlCol="0">
            <a:spAutoFit/>
          </a:bodyPr>
          <a:lstStyle/>
          <a:p>
            <a:pPr marL="867812" marR="6773">
              <a:lnSpc>
                <a:spcPts val="3800"/>
              </a:lnSpc>
              <a:spcBef>
                <a:spcPts val="292"/>
              </a:spcBef>
            </a:pPr>
            <a:r>
              <a:rPr sz="3200" spc="-7" dirty="0">
                <a:latin typeface="Arial"/>
                <a:cs typeface="Arial"/>
              </a:rPr>
              <a:t>7x7 input</a:t>
            </a:r>
            <a:r>
              <a:rPr sz="3200" spc="-127" dirty="0">
                <a:latin typeface="Arial"/>
                <a:cs typeface="Arial"/>
              </a:rPr>
              <a:t> </a:t>
            </a:r>
            <a:r>
              <a:rPr lang="ko-KR" altLang="en-US" sz="3200" dirty="0">
                <a:latin typeface="Arial"/>
                <a:cs typeface="Arial"/>
              </a:rPr>
              <a:t>에 </a:t>
            </a:r>
            <a:r>
              <a:rPr sz="3200" spc="-7" dirty="0">
                <a:latin typeface="Arial"/>
                <a:cs typeface="Arial"/>
              </a:rPr>
              <a:t>3x3</a:t>
            </a:r>
            <a:r>
              <a:rPr sz="3200" spc="-53" dirty="0">
                <a:latin typeface="Arial"/>
                <a:cs typeface="Arial"/>
              </a:rPr>
              <a:t> </a:t>
            </a:r>
            <a:r>
              <a:rPr sz="3200" spc="-7" dirty="0">
                <a:latin typeface="Arial"/>
                <a:cs typeface="Arial"/>
              </a:rPr>
              <a:t>filter</a:t>
            </a:r>
            <a:r>
              <a:rPr lang="en-US" sz="3200" spc="-7" dirty="0">
                <a:latin typeface="Arial"/>
                <a:cs typeface="Arial"/>
              </a:rPr>
              <a:t> convolution</a:t>
            </a:r>
          </a:p>
          <a:p>
            <a:pPr marL="867812" marR="6773">
              <a:lnSpc>
                <a:spcPts val="3800"/>
              </a:lnSpc>
              <a:spcBef>
                <a:spcPts val="292"/>
              </a:spcBef>
            </a:pPr>
            <a:r>
              <a:rPr lang="en-US" sz="3200" spc="-7" dirty="0">
                <a:solidFill>
                  <a:srgbClr val="00B0F0"/>
                </a:solidFill>
                <a:latin typeface="Arial"/>
                <a:cs typeface="Arial"/>
              </a:rPr>
              <a:t>Stride =1</a:t>
            </a:r>
            <a:endParaRPr sz="3200" dirty="0">
              <a:solidFill>
                <a:srgbClr val="00B0F0"/>
              </a:solidFill>
              <a:latin typeface="Arial"/>
              <a:cs typeface="Arial"/>
            </a:endParaRPr>
          </a:p>
          <a:p>
            <a:pPr>
              <a:spcBef>
                <a:spcPts val="13"/>
              </a:spcBef>
            </a:pPr>
            <a:endParaRPr sz="5333" dirty="0">
              <a:latin typeface="Times New Roman"/>
              <a:cs typeface="Times New Roman"/>
            </a:endParaRPr>
          </a:p>
          <a:p>
            <a:pPr marL="16933">
              <a:spcBef>
                <a:spcPts val="7"/>
              </a:spcBef>
            </a:pPr>
            <a:r>
              <a:rPr sz="3200" dirty="0">
                <a:latin typeface="Arial"/>
                <a:cs typeface="Arial"/>
              </a:rPr>
              <a:t>7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310332" y="222865"/>
            <a:ext cx="7104260" cy="798953"/>
            <a:chOff x="575803" y="482447"/>
            <a:chExt cx="11234970" cy="1912481"/>
          </a:xfrm>
        </p:grpSpPr>
        <p:sp>
          <p:nvSpPr>
            <p:cNvPr id="17" name="TextBox 16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Image </a:t>
              </a:r>
              <a:r>
                <a:rPr lang="en-US" altLang="ko-KR" sz="3200" b="1" kern="1200" baseline="0" dirty="0" err="1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classfication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75803" y="1921172"/>
              <a:ext cx="8723217" cy="47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PIRL Research Department</a:t>
              </a:r>
            </a:p>
          </p:txBody>
        </p:sp>
        <p:pic>
          <p:nvPicPr>
            <p:cNvPr id="19" name="Picture 3" descr="C:\Users\admin\Desktop\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20" name="TextBox 19"/>
          <p:cNvSpPr txBox="1"/>
          <p:nvPr/>
        </p:nvSpPr>
        <p:spPr>
          <a:xfrm>
            <a:off x="310332" y="1400984"/>
            <a:ext cx="7609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- Convolution Layer</a:t>
            </a:r>
          </a:p>
        </p:txBody>
      </p:sp>
    </p:spTree>
    <p:extLst>
      <p:ext uri="{BB962C8B-B14F-4D97-AF65-F5344CB8AC3E}">
        <p14:creationId xmlns:p14="http://schemas.microsoft.com/office/powerpoint/2010/main" val="37506084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758790"/>
              </p:ext>
            </p:extLst>
          </p:nvPr>
        </p:nvGraphicFramePr>
        <p:xfrm>
          <a:off x="310332" y="2560452"/>
          <a:ext cx="3573779" cy="36567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210566" y="6290124"/>
            <a:ext cx="1173226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645832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64244" y="1874015"/>
            <a:ext cx="25992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"/>
                <a:cs typeface="Arial"/>
              </a:rPr>
              <a:t>7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" name="object 4"/>
          <p:cNvSpPr txBox="1"/>
          <p:nvPr/>
        </p:nvSpPr>
        <p:spPr>
          <a:xfrm>
            <a:off x="4138277" y="2599945"/>
            <a:ext cx="7357441" cy="2363830"/>
          </a:xfrm>
          <a:prstGeom prst="rect">
            <a:avLst/>
          </a:prstGeom>
        </p:spPr>
        <p:txBody>
          <a:bodyPr vert="horz" wrap="square" lIns="0" tIns="37252" rIns="0" bIns="0" rtlCol="0">
            <a:spAutoFit/>
          </a:bodyPr>
          <a:lstStyle/>
          <a:p>
            <a:pPr marL="867812" marR="6773">
              <a:lnSpc>
                <a:spcPts val="3800"/>
              </a:lnSpc>
              <a:spcBef>
                <a:spcPts val="292"/>
              </a:spcBef>
            </a:pPr>
            <a:r>
              <a:rPr sz="3200" spc="-7" dirty="0">
                <a:latin typeface="Arial"/>
                <a:cs typeface="Arial"/>
              </a:rPr>
              <a:t>7x7 input</a:t>
            </a:r>
            <a:r>
              <a:rPr sz="3200" spc="-127" dirty="0">
                <a:latin typeface="Arial"/>
                <a:cs typeface="Arial"/>
              </a:rPr>
              <a:t> </a:t>
            </a:r>
            <a:r>
              <a:rPr lang="ko-KR" altLang="en-US" sz="3200" dirty="0">
                <a:latin typeface="Arial"/>
                <a:cs typeface="Arial"/>
              </a:rPr>
              <a:t>에 </a:t>
            </a:r>
            <a:r>
              <a:rPr sz="3200" spc="-7" dirty="0">
                <a:latin typeface="Arial"/>
                <a:cs typeface="Arial"/>
              </a:rPr>
              <a:t>3x3</a:t>
            </a:r>
            <a:r>
              <a:rPr sz="3200" spc="-53" dirty="0">
                <a:latin typeface="Arial"/>
                <a:cs typeface="Arial"/>
              </a:rPr>
              <a:t> </a:t>
            </a:r>
            <a:r>
              <a:rPr sz="3200" spc="-7" dirty="0">
                <a:latin typeface="Arial"/>
                <a:cs typeface="Arial"/>
              </a:rPr>
              <a:t>filter</a:t>
            </a:r>
            <a:r>
              <a:rPr lang="en-US" sz="3200" spc="-7" dirty="0">
                <a:latin typeface="Arial"/>
                <a:cs typeface="Arial"/>
              </a:rPr>
              <a:t> convolution</a:t>
            </a:r>
          </a:p>
          <a:p>
            <a:pPr marL="867812" marR="6773">
              <a:lnSpc>
                <a:spcPts val="3800"/>
              </a:lnSpc>
              <a:spcBef>
                <a:spcPts val="292"/>
              </a:spcBef>
            </a:pPr>
            <a:r>
              <a:rPr lang="en-US" sz="3200" spc="-7" dirty="0">
                <a:solidFill>
                  <a:srgbClr val="00B0F0"/>
                </a:solidFill>
                <a:latin typeface="Arial"/>
                <a:cs typeface="Arial"/>
              </a:rPr>
              <a:t>Stride =1</a:t>
            </a:r>
            <a:endParaRPr sz="3200" dirty="0">
              <a:solidFill>
                <a:srgbClr val="00B0F0"/>
              </a:solidFill>
              <a:latin typeface="Arial"/>
              <a:cs typeface="Arial"/>
            </a:endParaRPr>
          </a:p>
          <a:p>
            <a:pPr>
              <a:spcBef>
                <a:spcPts val="13"/>
              </a:spcBef>
            </a:pPr>
            <a:endParaRPr sz="5333" dirty="0">
              <a:latin typeface="Times New Roman"/>
              <a:cs typeface="Times New Roman"/>
            </a:endParaRPr>
          </a:p>
          <a:p>
            <a:pPr marL="16933">
              <a:spcBef>
                <a:spcPts val="7"/>
              </a:spcBef>
            </a:pPr>
            <a:r>
              <a:rPr sz="3200" dirty="0">
                <a:latin typeface="Arial"/>
                <a:cs typeface="Arial"/>
              </a:rPr>
              <a:t>7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310332" y="222865"/>
            <a:ext cx="7104260" cy="798953"/>
            <a:chOff x="575803" y="482447"/>
            <a:chExt cx="11234970" cy="1912481"/>
          </a:xfrm>
        </p:grpSpPr>
        <p:sp>
          <p:nvSpPr>
            <p:cNvPr id="17" name="TextBox 16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Image </a:t>
              </a:r>
              <a:r>
                <a:rPr lang="en-US" altLang="ko-KR" sz="3200" b="1" kern="1200" baseline="0" dirty="0" err="1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classfication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75803" y="1921172"/>
              <a:ext cx="8723217" cy="47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PIRL Research Department</a:t>
              </a:r>
            </a:p>
          </p:txBody>
        </p:sp>
        <p:pic>
          <p:nvPicPr>
            <p:cNvPr id="19" name="Picture 3" descr="C:\Users\admin\Desktop\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20" name="TextBox 19"/>
          <p:cNvSpPr txBox="1"/>
          <p:nvPr/>
        </p:nvSpPr>
        <p:spPr>
          <a:xfrm>
            <a:off x="310332" y="1400984"/>
            <a:ext cx="7609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- Convolution Layer</a:t>
            </a:r>
          </a:p>
        </p:txBody>
      </p:sp>
      <p:sp>
        <p:nvSpPr>
          <p:cNvPr id="12" name="object 3"/>
          <p:cNvSpPr txBox="1"/>
          <p:nvPr/>
        </p:nvSpPr>
        <p:spPr>
          <a:xfrm>
            <a:off x="5075866" y="3781860"/>
            <a:ext cx="4677452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spc="-7" dirty="0">
                <a:latin typeface="Arial"/>
                <a:cs typeface="Arial"/>
              </a:rPr>
              <a:t>=&gt; 5x5</a:t>
            </a:r>
            <a:r>
              <a:rPr sz="3200" b="1" spc="-127" dirty="0">
                <a:latin typeface="Arial"/>
                <a:cs typeface="Arial"/>
              </a:rPr>
              <a:t> </a:t>
            </a:r>
            <a:r>
              <a:rPr lang="en-US" sz="3200" b="1" spc="-7" dirty="0" err="1">
                <a:latin typeface="Arial"/>
                <a:cs typeface="Arial"/>
              </a:rPr>
              <a:t>activatin</a:t>
            </a:r>
            <a:r>
              <a:rPr lang="en-US" sz="3200" b="1" spc="-7" dirty="0">
                <a:latin typeface="Arial"/>
                <a:cs typeface="Arial"/>
              </a:rPr>
              <a:t> map</a:t>
            </a:r>
            <a:endParaRPr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2596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104260" cy="798953"/>
            <a:chOff x="575803" y="482447"/>
            <a:chExt cx="11234970" cy="191248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9006347" cy="900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ko-KR" altLang="en-US" sz="3200" b="1" kern="1200" baseline="0" dirty="0" err="1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딥러닝</a:t>
              </a:r>
              <a:r>
                <a:rPr lang="ko-KR" altLang="en-US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 프레임워크 비교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47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PIRL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507776"/>
              </p:ext>
            </p:extLst>
          </p:nvPr>
        </p:nvGraphicFramePr>
        <p:xfrm>
          <a:off x="310326" y="2504196"/>
          <a:ext cx="11606691" cy="914400"/>
        </p:xfrm>
        <a:graphic>
          <a:graphicData uri="http://schemas.openxmlformats.org/drawingml/2006/table">
            <a:tbl>
              <a:tblPr firstRow="1" bandRow="1"/>
              <a:tblGrid>
                <a:gridCol w="1160669">
                  <a:extLst>
                    <a:ext uri="{9D8B030D-6E8A-4147-A177-3AD203B41FA5}">
                      <a16:colId xmlns:a16="http://schemas.microsoft.com/office/drawing/2014/main" val="2876977715"/>
                    </a:ext>
                  </a:extLst>
                </a:gridCol>
                <a:gridCol w="1461048">
                  <a:extLst>
                    <a:ext uri="{9D8B030D-6E8A-4147-A177-3AD203B41FA5}">
                      <a16:colId xmlns:a16="http://schemas.microsoft.com/office/drawing/2014/main" val="2701490865"/>
                    </a:ext>
                  </a:extLst>
                </a:gridCol>
                <a:gridCol w="860290">
                  <a:extLst>
                    <a:ext uri="{9D8B030D-6E8A-4147-A177-3AD203B41FA5}">
                      <a16:colId xmlns:a16="http://schemas.microsoft.com/office/drawing/2014/main" val="3366821427"/>
                    </a:ext>
                  </a:extLst>
                </a:gridCol>
                <a:gridCol w="1160669">
                  <a:extLst>
                    <a:ext uri="{9D8B030D-6E8A-4147-A177-3AD203B41FA5}">
                      <a16:colId xmlns:a16="http://schemas.microsoft.com/office/drawing/2014/main" val="3789173402"/>
                    </a:ext>
                  </a:extLst>
                </a:gridCol>
                <a:gridCol w="2014328">
                  <a:extLst>
                    <a:ext uri="{9D8B030D-6E8A-4147-A177-3AD203B41FA5}">
                      <a16:colId xmlns:a16="http://schemas.microsoft.com/office/drawing/2014/main" val="3350590540"/>
                    </a:ext>
                  </a:extLst>
                </a:gridCol>
                <a:gridCol w="1123122">
                  <a:extLst>
                    <a:ext uri="{9D8B030D-6E8A-4147-A177-3AD203B41FA5}">
                      <a16:colId xmlns:a16="http://schemas.microsoft.com/office/drawing/2014/main" val="1837486636"/>
                    </a:ext>
                  </a:extLst>
                </a:gridCol>
                <a:gridCol w="815009">
                  <a:extLst>
                    <a:ext uri="{9D8B030D-6E8A-4147-A177-3AD203B41FA5}">
                      <a16:colId xmlns:a16="http://schemas.microsoft.com/office/drawing/2014/main" val="943894712"/>
                    </a:ext>
                  </a:extLst>
                </a:gridCol>
                <a:gridCol w="934278">
                  <a:extLst>
                    <a:ext uri="{9D8B030D-6E8A-4147-A177-3AD203B41FA5}">
                      <a16:colId xmlns:a16="http://schemas.microsoft.com/office/drawing/2014/main" val="1835876426"/>
                    </a:ext>
                  </a:extLst>
                </a:gridCol>
                <a:gridCol w="1083365">
                  <a:extLst>
                    <a:ext uri="{9D8B030D-6E8A-4147-A177-3AD203B41FA5}">
                      <a16:colId xmlns:a16="http://schemas.microsoft.com/office/drawing/2014/main" val="3759116898"/>
                    </a:ext>
                  </a:extLst>
                </a:gridCol>
                <a:gridCol w="993913">
                  <a:extLst>
                    <a:ext uri="{9D8B030D-6E8A-4147-A177-3AD203B41FA5}">
                      <a16:colId xmlns:a16="http://schemas.microsoft.com/office/drawing/2014/main" val="657801012"/>
                    </a:ext>
                  </a:extLst>
                </a:gridCol>
              </a:tblGrid>
              <a:tr h="2503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주체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플랫폼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모바일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언어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인터페이스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OpenMP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Cuda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OPenCL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멀티</a:t>
                      </a:r>
                      <a:r>
                        <a:rPr lang="en-US" altLang="ko-KR" sz="1600" dirty="0"/>
                        <a:t>GPU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분산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799670"/>
                  </a:ext>
                </a:extLst>
              </a:tr>
              <a:tr h="250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Facebook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Linux, Mac,</a:t>
                      </a:r>
                      <a:r>
                        <a:rPr lang="en-US" altLang="ko-KR" sz="1600" baseline="0" dirty="0"/>
                        <a:t> Window</a:t>
                      </a:r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Android, iOS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Lua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python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Y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296849"/>
                  </a:ext>
                </a:extLst>
              </a:tr>
            </a:tbl>
          </a:graphicData>
        </a:graphic>
      </p:graphicFrame>
      <p:sp>
        <p:nvSpPr>
          <p:cNvPr id="44" name="Rounded Rectangle"/>
          <p:cNvSpPr/>
          <p:nvPr/>
        </p:nvSpPr>
        <p:spPr>
          <a:xfrm>
            <a:off x="310326" y="3557610"/>
            <a:ext cx="11606685" cy="3023149"/>
          </a:xfrm>
          <a:prstGeom prst="roundRect">
            <a:avLst>
              <a:gd name="adj" fmla="val 8523"/>
            </a:avLst>
          </a:prstGeom>
          <a:solidFill>
            <a:srgbClr val="FFFFFF"/>
          </a:solidFill>
          <a:ln w="12700">
            <a:miter lim="400000"/>
          </a:ln>
          <a:effectLst>
            <a:outerShdw blurRad="292100" dist="110334" dir="5400000" rotWithShape="0">
              <a:srgbClr val="475D84">
                <a:alpha val="2164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grpSp>
        <p:nvGrpSpPr>
          <p:cNvPr id="65" name="그룹 64"/>
          <p:cNvGrpSpPr/>
          <p:nvPr/>
        </p:nvGrpSpPr>
        <p:grpSpPr>
          <a:xfrm>
            <a:off x="501859" y="5098774"/>
            <a:ext cx="800167" cy="470879"/>
            <a:chOff x="3138620" y="7550842"/>
            <a:chExt cx="2265389" cy="914687"/>
          </a:xfrm>
          <a:solidFill>
            <a:srgbClr val="2A78A8"/>
          </a:solidFill>
        </p:grpSpPr>
        <p:sp>
          <p:nvSpPr>
            <p:cNvPr id="66" name="Rounded Rectangle"/>
            <p:cNvSpPr/>
            <p:nvPr/>
          </p:nvSpPr>
          <p:spPr>
            <a:xfrm>
              <a:off x="3138620" y="7729850"/>
              <a:ext cx="2265389" cy="520702"/>
            </a:xfrm>
            <a:prstGeom prst="roundRect">
              <a:avLst>
                <a:gd name="adj" fmla="val 50000"/>
              </a:avLst>
            </a:prstGeom>
            <a:grpFill/>
            <a:ln w="12700">
              <a:miter lim="400000"/>
            </a:ln>
            <a:effectLst>
              <a:outerShdw blurRad="279400" dist="112866" dir="5466904" rotWithShape="0">
                <a:srgbClr val="4983D0">
                  <a:alpha val="6105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7" name="more inform"/>
            <p:cNvSpPr txBox="1"/>
            <p:nvPr/>
          </p:nvSpPr>
          <p:spPr>
            <a:xfrm>
              <a:off x="3138620" y="7550842"/>
              <a:ext cx="2265389" cy="914687"/>
            </a:xfrm>
            <a:prstGeom prst="rect">
              <a:avLst/>
            </a:prstGeom>
            <a:noFill/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ctr">
                <a:lnSpc>
                  <a:spcPct val="100000"/>
                </a:lnSpc>
                <a:defRPr baseline="0">
                  <a:solidFill>
                    <a:srgbClr val="FFFFFF"/>
                  </a:solidFill>
                </a:defRPr>
              </a:lvl1pPr>
            </a:lstStyle>
            <a:p>
              <a:r>
                <a:rPr lang="ko-KR" altLang="en-US" sz="1600" b="1" dirty="0"/>
                <a:t>단점</a:t>
              </a:r>
              <a:endParaRPr sz="1600" b="1" dirty="0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501859" y="5516377"/>
            <a:ext cx="46602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Lua</a:t>
            </a:r>
            <a:r>
              <a:rPr lang="en-US" altLang="ko-KR" sz="1600" dirty="0"/>
              <a:t> </a:t>
            </a:r>
            <a:r>
              <a:rPr lang="ko-KR" altLang="en-US" sz="1600" dirty="0"/>
              <a:t>언어 자체가 </a:t>
            </a:r>
            <a:r>
              <a:rPr lang="en-US" altLang="ko-KR" sz="1600" dirty="0"/>
              <a:t>Java/Python</a:t>
            </a:r>
            <a:r>
              <a:rPr lang="ko-KR" altLang="en-US" sz="1600" dirty="0"/>
              <a:t>보다 폐쇄적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상용 어플리케이션이 아니라 연구용으로 적합</a:t>
            </a:r>
          </a:p>
        </p:txBody>
      </p:sp>
      <p:grpSp>
        <p:nvGrpSpPr>
          <p:cNvPr id="74" name="그룹 73"/>
          <p:cNvGrpSpPr/>
          <p:nvPr/>
        </p:nvGrpSpPr>
        <p:grpSpPr>
          <a:xfrm>
            <a:off x="501859" y="3627203"/>
            <a:ext cx="800167" cy="348813"/>
            <a:chOff x="3138620" y="7669399"/>
            <a:chExt cx="2265389" cy="677573"/>
          </a:xfrm>
          <a:solidFill>
            <a:srgbClr val="2A78A8"/>
          </a:solidFill>
        </p:grpSpPr>
        <p:sp>
          <p:nvSpPr>
            <p:cNvPr id="75" name="Rounded Rectangle"/>
            <p:cNvSpPr/>
            <p:nvPr/>
          </p:nvSpPr>
          <p:spPr>
            <a:xfrm>
              <a:off x="3138620" y="7729850"/>
              <a:ext cx="2265389" cy="520702"/>
            </a:xfrm>
            <a:prstGeom prst="roundRect">
              <a:avLst>
                <a:gd name="adj" fmla="val 50000"/>
              </a:avLst>
            </a:prstGeom>
            <a:grpFill/>
            <a:ln w="12700">
              <a:miter lim="400000"/>
            </a:ln>
            <a:effectLst>
              <a:outerShdw blurRad="279400" dist="112866" dir="5466904" rotWithShape="0">
                <a:srgbClr val="4983D0">
                  <a:alpha val="6105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6" name="more inform"/>
            <p:cNvSpPr txBox="1"/>
            <p:nvPr/>
          </p:nvSpPr>
          <p:spPr>
            <a:xfrm>
              <a:off x="3138620" y="7669399"/>
              <a:ext cx="2265389" cy="677573"/>
            </a:xfrm>
            <a:prstGeom prst="rect">
              <a:avLst/>
            </a:prstGeom>
            <a:noFill/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ctr">
                <a:lnSpc>
                  <a:spcPct val="100000"/>
                </a:lnSpc>
                <a:defRPr baseline="0">
                  <a:solidFill>
                    <a:srgbClr val="FFFFFF"/>
                  </a:solidFill>
                </a:defRPr>
              </a:lvl1pPr>
            </a:lstStyle>
            <a:p>
              <a:r>
                <a:rPr lang="ko-KR" altLang="en-US" sz="1600" b="1" dirty="0"/>
                <a:t>장점</a:t>
              </a:r>
              <a:endParaRPr sz="1600" b="1" dirty="0"/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501859" y="3983775"/>
            <a:ext cx="480452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알고리즘 모듈화가 잘되어 있어 사용이 용이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다양한 데이터 전처리 및 시각화 유틸리티 제공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직관적인 </a:t>
            </a:r>
            <a:r>
              <a:rPr lang="en-US" altLang="ko-KR" sz="1600" dirty="0"/>
              <a:t>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다양한 </a:t>
            </a:r>
            <a:r>
              <a:rPr lang="en-US" altLang="ko-KR" sz="1600" dirty="0"/>
              <a:t>Pre-trained Model </a:t>
            </a:r>
            <a:r>
              <a:rPr lang="ko-KR" altLang="en-US" sz="1600" dirty="0"/>
              <a:t>제공</a:t>
            </a:r>
            <a:endParaRPr lang="en-US" altLang="ko-KR" sz="1600" dirty="0"/>
          </a:p>
        </p:txBody>
      </p:sp>
      <p:pic>
        <p:nvPicPr>
          <p:cNvPr id="4100" name="Picture 4" descr="pytorch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36" y="1379676"/>
            <a:ext cx="3998982" cy="108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7459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10332" y="2560452"/>
          <a:ext cx="3573779" cy="36567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864244" y="1874015"/>
            <a:ext cx="25992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"/>
                <a:cs typeface="Arial"/>
              </a:rPr>
              <a:t>7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" name="object 4"/>
          <p:cNvSpPr txBox="1"/>
          <p:nvPr/>
        </p:nvSpPr>
        <p:spPr>
          <a:xfrm>
            <a:off x="4138277" y="2599945"/>
            <a:ext cx="7357441" cy="2363830"/>
          </a:xfrm>
          <a:prstGeom prst="rect">
            <a:avLst/>
          </a:prstGeom>
        </p:spPr>
        <p:txBody>
          <a:bodyPr vert="horz" wrap="square" lIns="0" tIns="37252" rIns="0" bIns="0" rtlCol="0">
            <a:spAutoFit/>
          </a:bodyPr>
          <a:lstStyle/>
          <a:p>
            <a:pPr marL="867812" marR="6773">
              <a:lnSpc>
                <a:spcPts val="3800"/>
              </a:lnSpc>
              <a:spcBef>
                <a:spcPts val="292"/>
              </a:spcBef>
            </a:pPr>
            <a:r>
              <a:rPr sz="3200" spc="-7" dirty="0">
                <a:latin typeface="Arial"/>
                <a:cs typeface="Arial"/>
              </a:rPr>
              <a:t>7x7 input</a:t>
            </a:r>
            <a:r>
              <a:rPr sz="3200" spc="-127" dirty="0">
                <a:latin typeface="Arial"/>
                <a:cs typeface="Arial"/>
              </a:rPr>
              <a:t> </a:t>
            </a:r>
            <a:r>
              <a:rPr lang="ko-KR" altLang="en-US" sz="3200" dirty="0">
                <a:latin typeface="Arial"/>
                <a:cs typeface="Arial"/>
              </a:rPr>
              <a:t>에 </a:t>
            </a:r>
            <a:r>
              <a:rPr sz="3200" spc="-7" dirty="0">
                <a:latin typeface="Arial"/>
                <a:cs typeface="Arial"/>
              </a:rPr>
              <a:t>3x3</a:t>
            </a:r>
            <a:r>
              <a:rPr sz="3200" spc="-53" dirty="0">
                <a:latin typeface="Arial"/>
                <a:cs typeface="Arial"/>
              </a:rPr>
              <a:t> </a:t>
            </a:r>
            <a:r>
              <a:rPr sz="3200" spc="-7" dirty="0">
                <a:latin typeface="Arial"/>
                <a:cs typeface="Arial"/>
              </a:rPr>
              <a:t>filter</a:t>
            </a:r>
            <a:r>
              <a:rPr lang="en-US" sz="3200" spc="-7" dirty="0">
                <a:latin typeface="Arial"/>
                <a:cs typeface="Arial"/>
              </a:rPr>
              <a:t> convolution</a:t>
            </a:r>
          </a:p>
          <a:p>
            <a:pPr marL="867812" marR="6773">
              <a:lnSpc>
                <a:spcPts val="3800"/>
              </a:lnSpc>
              <a:spcBef>
                <a:spcPts val="292"/>
              </a:spcBef>
            </a:pPr>
            <a:r>
              <a:rPr lang="en-US" sz="3200" spc="-7" dirty="0">
                <a:solidFill>
                  <a:srgbClr val="00B0F0"/>
                </a:solidFill>
                <a:latin typeface="Arial"/>
                <a:cs typeface="Arial"/>
              </a:rPr>
              <a:t>Stride =2</a:t>
            </a:r>
            <a:endParaRPr sz="3200" dirty="0">
              <a:solidFill>
                <a:srgbClr val="00B0F0"/>
              </a:solidFill>
              <a:latin typeface="Arial"/>
              <a:cs typeface="Arial"/>
            </a:endParaRPr>
          </a:p>
          <a:p>
            <a:pPr>
              <a:spcBef>
                <a:spcPts val="13"/>
              </a:spcBef>
            </a:pPr>
            <a:endParaRPr sz="5333" dirty="0">
              <a:latin typeface="Times New Roman"/>
              <a:cs typeface="Times New Roman"/>
            </a:endParaRPr>
          </a:p>
          <a:p>
            <a:pPr marL="16933">
              <a:spcBef>
                <a:spcPts val="7"/>
              </a:spcBef>
            </a:pPr>
            <a:r>
              <a:rPr sz="3200" dirty="0">
                <a:latin typeface="Arial"/>
                <a:cs typeface="Arial"/>
              </a:rPr>
              <a:t>7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310332" y="222865"/>
            <a:ext cx="7104260" cy="798953"/>
            <a:chOff x="575803" y="482447"/>
            <a:chExt cx="11234970" cy="1912481"/>
          </a:xfrm>
        </p:grpSpPr>
        <p:sp>
          <p:nvSpPr>
            <p:cNvPr id="17" name="TextBox 16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Image </a:t>
              </a:r>
              <a:r>
                <a:rPr lang="en-US" altLang="ko-KR" sz="3200" b="1" kern="1200" baseline="0" dirty="0" err="1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classfication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75803" y="1921172"/>
              <a:ext cx="8723217" cy="47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PIRL Research Department</a:t>
              </a:r>
            </a:p>
          </p:txBody>
        </p:sp>
        <p:pic>
          <p:nvPicPr>
            <p:cNvPr id="19" name="Picture 3" descr="C:\Users\admin\Desktop\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20" name="TextBox 19"/>
          <p:cNvSpPr txBox="1"/>
          <p:nvPr/>
        </p:nvSpPr>
        <p:spPr>
          <a:xfrm>
            <a:off x="310332" y="1400984"/>
            <a:ext cx="7609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- Convolution Layer</a:t>
            </a:r>
          </a:p>
        </p:txBody>
      </p:sp>
    </p:spTree>
    <p:extLst>
      <p:ext uri="{BB962C8B-B14F-4D97-AF65-F5344CB8AC3E}">
        <p14:creationId xmlns:p14="http://schemas.microsoft.com/office/powerpoint/2010/main" val="12017601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10332" y="2560452"/>
          <a:ext cx="3573779" cy="36567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864244" y="1874015"/>
            <a:ext cx="25992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"/>
                <a:cs typeface="Arial"/>
              </a:rPr>
              <a:t>7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" name="object 4"/>
          <p:cNvSpPr txBox="1"/>
          <p:nvPr/>
        </p:nvSpPr>
        <p:spPr>
          <a:xfrm>
            <a:off x="4138277" y="2599945"/>
            <a:ext cx="7357441" cy="2363830"/>
          </a:xfrm>
          <a:prstGeom prst="rect">
            <a:avLst/>
          </a:prstGeom>
        </p:spPr>
        <p:txBody>
          <a:bodyPr vert="horz" wrap="square" lIns="0" tIns="37252" rIns="0" bIns="0" rtlCol="0">
            <a:spAutoFit/>
          </a:bodyPr>
          <a:lstStyle/>
          <a:p>
            <a:pPr marL="867812" marR="6773">
              <a:lnSpc>
                <a:spcPts val="3800"/>
              </a:lnSpc>
              <a:spcBef>
                <a:spcPts val="292"/>
              </a:spcBef>
            </a:pPr>
            <a:r>
              <a:rPr sz="3200" spc="-7" dirty="0">
                <a:latin typeface="Arial"/>
                <a:cs typeface="Arial"/>
              </a:rPr>
              <a:t>7x7 input</a:t>
            </a:r>
            <a:r>
              <a:rPr sz="3200" spc="-127" dirty="0">
                <a:latin typeface="Arial"/>
                <a:cs typeface="Arial"/>
              </a:rPr>
              <a:t> </a:t>
            </a:r>
            <a:r>
              <a:rPr lang="ko-KR" altLang="en-US" sz="3200" dirty="0">
                <a:latin typeface="Arial"/>
                <a:cs typeface="Arial"/>
              </a:rPr>
              <a:t>에 </a:t>
            </a:r>
            <a:r>
              <a:rPr sz="3200" spc="-7" dirty="0">
                <a:latin typeface="Arial"/>
                <a:cs typeface="Arial"/>
              </a:rPr>
              <a:t>3x3</a:t>
            </a:r>
            <a:r>
              <a:rPr sz="3200" spc="-53" dirty="0">
                <a:latin typeface="Arial"/>
                <a:cs typeface="Arial"/>
              </a:rPr>
              <a:t> </a:t>
            </a:r>
            <a:r>
              <a:rPr sz="3200" spc="-7" dirty="0">
                <a:latin typeface="Arial"/>
                <a:cs typeface="Arial"/>
              </a:rPr>
              <a:t>filter</a:t>
            </a:r>
            <a:r>
              <a:rPr lang="en-US" sz="3200" spc="-7" dirty="0">
                <a:latin typeface="Arial"/>
                <a:cs typeface="Arial"/>
              </a:rPr>
              <a:t> convolution</a:t>
            </a:r>
          </a:p>
          <a:p>
            <a:pPr marL="867812" marR="6773">
              <a:lnSpc>
                <a:spcPts val="3800"/>
              </a:lnSpc>
              <a:spcBef>
                <a:spcPts val="292"/>
              </a:spcBef>
            </a:pPr>
            <a:r>
              <a:rPr lang="en-US" sz="3200" spc="-7" dirty="0">
                <a:solidFill>
                  <a:srgbClr val="00B0F0"/>
                </a:solidFill>
                <a:latin typeface="Arial"/>
                <a:cs typeface="Arial"/>
              </a:rPr>
              <a:t>Stride =2</a:t>
            </a:r>
            <a:endParaRPr sz="3200" dirty="0">
              <a:solidFill>
                <a:srgbClr val="00B0F0"/>
              </a:solidFill>
              <a:latin typeface="Arial"/>
              <a:cs typeface="Arial"/>
            </a:endParaRPr>
          </a:p>
          <a:p>
            <a:pPr>
              <a:spcBef>
                <a:spcPts val="13"/>
              </a:spcBef>
            </a:pPr>
            <a:endParaRPr sz="5333" dirty="0">
              <a:latin typeface="Times New Roman"/>
              <a:cs typeface="Times New Roman"/>
            </a:endParaRPr>
          </a:p>
          <a:p>
            <a:pPr marL="16933">
              <a:spcBef>
                <a:spcPts val="7"/>
              </a:spcBef>
            </a:pPr>
            <a:r>
              <a:rPr sz="3200" dirty="0">
                <a:latin typeface="Arial"/>
                <a:cs typeface="Arial"/>
              </a:rPr>
              <a:t>7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310332" y="222865"/>
            <a:ext cx="7104260" cy="798953"/>
            <a:chOff x="575803" y="482447"/>
            <a:chExt cx="11234970" cy="1912481"/>
          </a:xfrm>
        </p:grpSpPr>
        <p:sp>
          <p:nvSpPr>
            <p:cNvPr id="17" name="TextBox 16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Image </a:t>
              </a:r>
              <a:r>
                <a:rPr lang="en-US" altLang="ko-KR" sz="3200" b="1" kern="1200" baseline="0" dirty="0" err="1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classfication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75803" y="1921172"/>
              <a:ext cx="8723217" cy="47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PIRL Research Department</a:t>
              </a:r>
            </a:p>
          </p:txBody>
        </p:sp>
        <p:pic>
          <p:nvPicPr>
            <p:cNvPr id="19" name="Picture 3" descr="C:\Users\admin\Desktop\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20" name="TextBox 19"/>
          <p:cNvSpPr txBox="1"/>
          <p:nvPr/>
        </p:nvSpPr>
        <p:spPr>
          <a:xfrm>
            <a:off x="310332" y="1400984"/>
            <a:ext cx="7609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- Convolution Layer</a:t>
            </a:r>
          </a:p>
        </p:txBody>
      </p:sp>
    </p:spTree>
    <p:extLst>
      <p:ext uri="{BB962C8B-B14F-4D97-AF65-F5344CB8AC3E}">
        <p14:creationId xmlns:p14="http://schemas.microsoft.com/office/powerpoint/2010/main" val="507588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10332" y="2560452"/>
          <a:ext cx="3573779" cy="36567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864244" y="1874015"/>
            <a:ext cx="25992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"/>
                <a:cs typeface="Arial"/>
              </a:rPr>
              <a:t>7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" name="object 4"/>
          <p:cNvSpPr txBox="1"/>
          <p:nvPr/>
        </p:nvSpPr>
        <p:spPr>
          <a:xfrm>
            <a:off x="4138277" y="2599945"/>
            <a:ext cx="7357441" cy="2363830"/>
          </a:xfrm>
          <a:prstGeom prst="rect">
            <a:avLst/>
          </a:prstGeom>
        </p:spPr>
        <p:txBody>
          <a:bodyPr vert="horz" wrap="square" lIns="0" tIns="37252" rIns="0" bIns="0" rtlCol="0">
            <a:spAutoFit/>
          </a:bodyPr>
          <a:lstStyle/>
          <a:p>
            <a:pPr marL="867812" marR="6773">
              <a:lnSpc>
                <a:spcPts val="3800"/>
              </a:lnSpc>
              <a:spcBef>
                <a:spcPts val="292"/>
              </a:spcBef>
            </a:pPr>
            <a:r>
              <a:rPr sz="3200" spc="-7" dirty="0">
                <a:latin typeface="Arial"/>
                <a:cs typeface="Arial"/>
              </a:rPr>
              <a:t>7x7 input</a:t>
            </a:r>
            <a:r>
              <a:rPr sz="3200" spc="-127" dirty="0">
                <a:latin typeface="Arial"/>
                <a:cs typeface="Arial"/>
              </a:rPr>
              <a:t> </a:t>
            </a:r>
            <a:r>
              <a:rPr lang="ko-KR" altLang="en-US" sz="3200" dirty="0">
                <a:latin typeface="Arial"/>
                <a:cs typeface="Arial"/>
              </a:rPr>
              <a:t>에 </a:t>
            </a:r>
            <a:r>
              <a:rPr sz="3200" spc="-7" dirty="0">
                <a:latin typeface="Arial"/>
                <a:cs typeface="Arial"/>
              </a:rPr>
              <a:t>3x3</a:t>
            </a:r>
            <a:r>
              <a:rPr sz="3200" spc="-53" dirty="0">
                <a:latin typeface="Arial"/>
                <a:cs typeface="Arial"/>
              </a:rPr>
              <a:t> </a:t>
            </a:r>
            <a:r>
              <a:rPr sz="3200" spc="-7" dirty="0">
                <a:latin typeface="Arial"/>
                <a:cs typeface="Arial"/>
              </a:rPr>
              <a:t>filter</a:t>
            </a:r>
            <a:r>
              <a:rPr lang="en-US" sz="3200" spc="-7" dirty="0">
                <a:latin typeface="Arial"/>
                <a:cs typeface="Arial"/>
              </a:rPr>
              <a:t> convolution</a:t>
            </a:r>
          </a:p>
          <a:p>
            <a:pPr marL="867812" marR="6773">
              <a:lnSpc>
                <a:spcPts val="3800"/>
              </a:lnSpc>
              <a:spcBef>
                <a:spcPts val="292"/>
              </a:spcBef>
            </a:pPr>
            <a:r>
              <a:rPr lang="en-US" sz="3200" spc="-7" dirty="0">
                <a:solidFill>
                  <a:srgbClr val="00B0F0"/>
                </a:solidFill>
                <a:latin typeface="Arial"/>
                <a:cs typeface="Arial"/>
              </a:rPr>
              <a:t>Stride =2</a:t>
            </a:r>
            <a:endParaRPr sz="3200" dirty="0">
              <a:solidFill>
                <a:srgbClr val="00B0F0"/>
              </a:solidFill>
              <a:latin typeface="Arial"/>
              <a:cs typeface="Arial"/>
            </a:endParaRPr>
          </a:p>
          <a:p>
            <a:pPr>
              <a:spcBef>
                <a:spcPts val="13"/>
              </a:spcBef>
            </a:pPr>
            <a:endParaRPr sz="5333" dirty="0">
              <a:latin typeface="Times New Roman"/>
              <a:cs typeface="Times New Roman"/>
            </a:endParaRPr>
          </a:p>
          <a:p>
            <a:pPr marL="16933">
              <a:spcBef>
                <a:spcPts val="7"/>
              </a:spcBef>
            </a:pPr>
            <a:r>
              <a:rPr sz="3200" dirty="0">
                <a:latin typeface="Arial"/>
                <a:cs typeface="Arial"/>
              </a:rPr>
              <a:t>7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310332" y="222865"/>
            <a:ext cx="7104260" cy="798953"/>
            <a:chOff x="575803" y="482447"/>
            <a:chExt cx="11234970" cy="1912481"/>
          </a:xfrm>
        </p:grpSpPr>
        <p:sp>
          <p:nvSpPr>
            <p:cNvPr id="17" name="TextBox 16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Image </a:t>
              </a:r>
              <a:r>
                <a:rPr lang="en-US" altLang="ko-KR" sz="3200" b="1" kern="1200" baseline="0" dirty="0" err="1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classfication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75803" y="1921172"/>
              <a:ext cx="8723217" cy="47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PIRL Research Department</a:t>
              </a:r>
            </a:p>
          </p:txBody>
        </p:sp>
        <p:pic>
          <p:nvPicPr>
            <p:cNvPr id="19" name="Picture 3" descr="C:\Users\admin\Desktop\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20" name="TextBox 19"/>
          <p:cNvSpPr txBox="1"/>
          <p:nvPr/>
        </p:nvSpPr>
        <p:spPr>
          <a:xfrm>
            <a:off x="310332" y="1400984"/>
            <a:ext cx="7609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- Convolution Layer</a:t>
            </a:r>
          </a:p>
        </p:txBody>
      </p:sp>
      <p:sp>
        <p:nvSpPr>
          <p:cNvPr id="12" name="object 3"/>
          <p:cNvSpPr txBox="1"/>
          <p:nvPr/>
        </p:nvSpPr>
        <p:spPr>
          <a:xfrm>
            <a:off x="5075866" y="3781860"/>
            <a:ext cx="4677452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b="1" spc="-7" dirty="0">
                <a:latin typeface="Arial"/>
                <a:cs typeface="Arial"/>
              </a:rPr>
              <a:t>=&gt; </a:t>
            </a:r>
            <a:r>
              <a:rPr lang="en-US" sz="3200" b="1" spc="-7" dirty="0">
                <a:latin typeface="Arial"/>
                <a:cs typeface="Arial"/>
              </a:rPr>
              <a:t>3</a:t>
            </a:r>
            <a:r>
              <a:rPr sz="3200" b="1" spc="-7" dirty="0">
                <a:latin typeface="Arial"/>
                <a:cs typeface="Arial"/>
              </a:rPr>
              <a:t>x</a:t>
            </a:r>
            <a:r>
              <a:rPr lang="en-US" sz="3200" b="1" spc="-7" dirty="0">
                <a:latin typeface="Arial"/>
                <a:cs typeface="Arial"/>
              </a:rPr>
              <a:t>3</a:t>
            </a:r>
            <a:r>
              <a:rPr sz="3200" b="1" spc="-127" dirty="0">
                <a:latin typeface="Arial"/>
                <a:cs typeface="Arial"/>
              </a:rPr>
              <a:t> </a:t>
            </a:r>
            <a:r>
              <a:rPr lang="en-US" sz="3200" b="1" spc="-7" dirty="0" err="1">
                <a:latin typeface="Arial"/>
                <a:cs typeface="Arial"/>
              </a:rPr>
              <a:t>activatin</a:t>
            </a:r>
            <a:r>
              <a:rPr lang="en-US" sz="3200" b="1" spc="-7" dirty="0">
                <a:latin typeface="Arial"/>
                <a:cs typeface="Arial"/>
              </a:rPr>
              <a:t> map</a:t>
            </a:r>
            <a:endParaRPr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86573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10332" y="2560452"/>
          <a:ext cx="3573779" cy="36567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864244" y="1874015"/>
            <a:ext cx="25992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"/>
                <a:cs typeface="Arial"/>
              </a:rPr>
              <a:t>7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" name="object 4"/>
          <p:cNvSpPr txBox="1"/>
          <p:nvPr/>
        </p:nvSpPr>
        <p:spPr>
          <a:xfrm>
            <a:off x="4138277" y="2599945"/>
            <a:ext cx="7357441" cy="2363830"/>
          </a:xfrm>
          <a:prstGeom prst="rect">
            <a:avLst/>
          </a:prstGeom>
        </p:spPr>
        <p:txBody>
          <a:bodyPr vert="horz" wrap="square" lIns="0" tIns="37252" rIns="0" bIns="0" rtlCol="0">
            <a:spAutoFit/>
          </a:bodyPr>
          <a:lstStyle/>
          <a:p>
            <a:pPr marL="867812" marR="6773">
              <a:lnSpc>
                <a:spcPts val="3800"/>
              </a:lnSpc>
              <a:spcBef>
                <a:spcPts val="292"/>
              </a:spcBef>
            </a:pPr>
            <a:r>
              <a:rPr sz="3200" spc="-7" dirty="0">
                <a:latin typeface="Arial"/>
                <a:cs typeface="Arial"/>
              </a:rPr>
              <a:t>7x7 input</a:t>
            </a:r>
            <a:r>
              <a:rPr sz="3200" spc="-127" dirty="0">
                <a:latin typeface="Arial"/>
                <a:cs typeface="Arial"/>
              </a:rPr>
              <a:t> </a:t>
            </a:r>
            <a:r>
              <a:rPr lang="ko-KR" altLang="en-US" sz="3200" dirty="0">
                <a:latin typeface="Arial"/>
                <a:cs typeface="Arial"/>
              </a:rPr>
              <a:t>에 </a:t>
            </a:r>
            <a:r>
              <a:rPr sz="3200" spc="-7" dirty="0">
                <a:latin typeface="Arial"/>
                <a:cs typeface="Arial"/>
              </a:rPr>
              <a:t>3x3</a:t>
            </a:r>
            <a:r>
              <a:rPr sz="3200" spc="-53" dirty="0">
                <a:latin typeface="Arial"/>
                <a:cs typeface="Arial"/>
              </a:rPr>
              <a:t> </a:t>
            </a:r>
            <a:r>
              <a:rPr sz="3200" spc="-7" dirty="0">
                <a:latin typeface="Arial"/>
                <a:cs typeface="Arial"/>
              </a:rPr>
              <a:t>filter</a:t>
            </a:r>
            <a:r>
              <a:rPr lang="en-US" sz="3200" spc="-7" dirty="0">
                <a:latin typeface="Arial"/>
                <a:cs typeface="Arial"/>
              </a:rPr>
              <a:t> convolution</a:t>
            </a:r>
          </a:p>
          <a:p>
            <a:pPr marL="867812" marR="6773">
              <a:lnSpc>
                <a:spcPts val="3800"/>
              </a:lnSpc>
              <a:spcBef>
                <a:spcPts val="292"/>
              </a:spcBef>
            </a:pPr>
            <a:r>
              <a:rPr lang="en-US" sz="3200" spc="-7" dirty="0">
                <a:solidFill>
                  <a:srgbClr val="FF0000"/>
                </a:solidFill>
                <a:latin typeface="Arial"/>
                <a:cs typeface="Arial"/>
              </a:rPr>
              <a:t>Stride =3</a:t>
            </a:r>
            <a:endParaRPr sz="3200" dirty="0">
              <a:solidFill>
                <a:srgbClr val="FF0000"/>
              </a:solidFill>
              <a:latin typeface="Arial"/>
              <a:cs typeface="Arial"/>
            </a:endParaRPr>
          </a:p>
          <a:p>
            <a:pPr>
              <a:spcBef>
                <a:spcPts val="13"/>
              </a:spcBef>
            </a:pPr>
            <a:endParaRPr sz="5333" dirty="0">
              <a:latin typeface="Times New Roman"/>
              <a:cs typeface="Times New Roman"/>
            </a:endParaRPr>
          </a:p>
          <a:p>
            <a:pPr marL="16933">
              <a:spcBef>
                <a:spcPts val="7"/>
              </a:spcBef>
            </a:pPr>
            <a:r>
              <a:rPr sz="3200" dirty="0">
                <a:latin typeface="Arial"/>
                <a:cs typeface="Arial"/>
              </a:rPr>
              <a:t>7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310332" y="222865"/>
            <a:ext cx="7104260" cy="798953"/>
            <a:chOff x="575803" y="482447"/>
            <a:chExt cx="11234970" cy="1912481"/>
          </a:xfrm>
        </p:grpSpPr>
        <p:sp>
          <p:nvSpPr>
            <p:cNvPr id="17" name="TextBox 16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Image </a:t>
              </a:r>
              <a:r>
                <a:rPr lang="en-US" altLang="ko-KR" sz="3200" b="1" kern="1200" baseline="0" dirty="0" err="1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classfication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75803" y="1921172"/>
              <a:ext cx="8723217" cy="47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PIRL Research Department</a:t>
              </a:r>
            </a:p>
          </p:txBody>
        </p:sp>
        <p:pic>
          <p:nvPicPr>
            <p:cNvPr id="19" name="Picture 3" descr="C:\Users\admin\Desktop\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20" name="TextBox 19"/>
          <p:cNvSpPr txBox="1"/>
          <p:nvPr/>
        </p:nvSpPr>
        <p:spPr>
          <a:xfrm>
            <a:off x="310332" y="1400984"/>
            <a:ext cx="7609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- Convolution Layer</a:t>
            </a:r>
          </a:p>
        </p:txBody>
      </p:sp>
    </p:spTree>
    <p:extLst>
      <p:ext uri="{BB962C8B-B14F-4D97-AF65-F5344CB8AC3E}">
        <p14:creationId xmlns:p14="http://schemas.microsoft.com/office/powerpoint/2010/main" val="4858571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10332" y="2560452"/>
          <a:ext cx="3573779" cy="36567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864244" y="1874015"/>
            <a:ext cx="25992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"/>
                <a:cs typeface="Arial"/>
              </a:rPr>
              <a:t>7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" name="object 4"/>
          <p:cNvSpPr txBox="1"/>
          <p:nvPr/>
        </p:nvSpPr>
        <p:spPr>
          <a:xfrm>
            <a:off x="4138277" y="2599945"/>
            <a:ext cx="7357441" cy="2363830"/>
          </a:xfrm>
          <a:prstGeom prst="rect">
            <a:avLst/>
          </a:prstGeom>
        </p:spPr>
        <p:txBody>
          <a:bodyPr vert="horz" wrap="square" lIns="0" tIns="37252" rIns="0" bIns="0" rtlCol="0">
            <a:spAutoFit/>
          </a:bodyPr>
          <a:lstStyle/>
          <a:p>
            <a:pPr marL="867812" marR="6773">
              <a:lnSpc>
                <a:spcPts val="3800"/>
              </a:lnSpc>
              <a:spcBef>
                <a:spcPts val="292"/>
              </a:spcBef>
            </a:pPr>
            <a:r>
              <a:rPr sz="3200" spc="-7" dirty="0">
                <a:latin typeface="Arial"/>
                <a:cs typeface="Arial"/>
              </a:rPr>
              <a:t>7x7 input</a:t>
            </a:r>
            <a:r>
              <a:rPr sz="3200" spc="-127" dirty="0">
                <a:latin typeface="Arial"/>
                <a:cs typeface="Arial"/>
              </a:rPr>
              <a:t> </a:t>
            </a:r>
            <a:r>
              <a:rPr lang="ko-KR" altLang="en-US" sz="3200" dirty="0">
                <a:latin typeface="Arial"/>
                <a:cs typeface="Arial"/>
              </a:rPr>
              <a:t>에 </a:t>
            </a:r>
            <a:r>
              <a:rPr sz="3200" spc="-7" dirty="0">
                <a:latin typeface="Arial"/>
                <a:cs typeface="Arial"/>
              </a:rPr>
              <a:t>3x3</a:t>
            </a:r>
            <a:r>
              <a:rPr sz="3200" spc="-53" dirty="0">
                <a:latin typeface="Arial"/>
                <a:cs typeface="Arial"/>
              </a:rPr>
              <a:t> </a:t>
            </a:r>
            <a:r>
              <a:rPr sz="3200" spc="-7" dirty="0">
                <a:latin typeface="Arial"/>
                <a:cs typeface="Arial"/>
              </a:rPr>
              <a:t>filter</a:t>
            </a:r>
            <a:r>
              <a:rPr lang="en-US" sz="3200" spc="-7" dirty="0">
                <a:latin typeface="Arial"/>
                <a:cs typeface="Arial"/>
              </a:rPr>
              <a:t> convolution</a:t>
            </a:r>
          </a:p>
          <a:p>
            <a:pPr marL="867812" marR="6773">
              <a:lnSpc>
                <a:spcPts val="3800"/>
              </a:lnSpc>
              <a:spcBef>
                <a:spcPts val="292"/>
              </a:spcBef>
            </a:pPr>
            <a:r>
              <a:rPr lang="en-US" sz="3200" spc="-7" dirty="0">
                <a:solidFill>
                  <a:srgbClr val="FF0000"/>
                </a:solidFill>
                <a:latin typeface="Arial"/>
                <a:cs typeface="Arial"/>
              </a:rPr>
              <a:t>Stride =3</a:t>
            </a:r>
            <a:endParaRPr sz="3200" dirty="0">
              <a:solidFill>
                <a:srgbClr val="FF0000"/>
              </a:solidFill>
              <a:latin typeface="Arial"/>
              <a:cs typeface="Arial"/>
            </a:endParaRPr>
          </a:p>
          <a:p>
            <a:pPr>
              <a:spcBef>
                <a:spcPts val="13"/>
              </a:spcBef>
            </a:pPr>
            <a:endParaRPr sz="5333" dirty="0">
              <a:latin typeface="Times New Roman"/>
              <a:cs typeface="Times New Roman"/>
            </a:endParaRPr>
          </a:p>
          <a:p>
            <a:pPr marL="16933">
              <a:spcBef>
                <a:spcPts val="7"/>
              </a:spcBef>
            </a:pPr>
            <a:r>
              <a:rPr sz="3200" dirty="0">
                <a:latin typeface="Arial"/>
                <a:cs typeface="Arial"/>
              </a:rPr>
              <a:t>7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310332" y="222865"/>
            <a:ext cx="7104260" cy="798953"/>
            <a:chOff x="575803" y="482447"/>
            <a:chExt cx="11234970" cy="1912481"/>
          </a:xfrm>
        </p:grpSpPr>
        <p:sp>
          <p:nvSpPr>
            <p:cNvPr id="17" name="TextBox 16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Image </a:t>
              </a:r>
              <a:r>
                <a:rPr lang="en-US" altLang="ko-KR" sz="3200" b="1" kern="1200" baseline="0" dirty="0" err="1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classfication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75803" y="1921172"/>
              <a:ext cx="8723217" cy="47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PIRL Research Department</a:t>
              </a:r>
            </a:p>
          </p:txBody>
        </p:sp>
        <p:pic>
          <p:nvPicPr>
            <p:cNvPr id="19" name="Picture 3" descr="C:\Users\admin\Desktop\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20" name="TextBox 19"/>
          <p:cNvSpPr txBox="1"/>
          <p:nvPr/>
        </p:nvSpPr>
        <p:spPr>
          <a:xfrm>
            <a:off x="310332" y="1400984"/>
            <a:ext cx="7609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- Convolution Layer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569258" y="4496804"/>
            <a:ext cx="6096000" cy="1079783"/>
          </a:xfrm>
          <a:prstGeom prst="rect">
            <a:avLst/>
          </a:prstGeom>
        </p:spPr>
        <p:txBody>
          <a:bodyPr>
            <a:spAutoFit/>
          </a:bodyPr>
          <a:lstStyle/>
          <a:p>
            <a:pPr marL="16933">
              <a:lnSpc>
                <a:spcPts val="3820"/>
              </a:lnSpc>
              <a:spcBef>
                <a:spcPts val="133"/>
              </a:spcBef>
            </a:pPr>
            <a:r>
              <a:rPr lang="ko-KR" altLang="en-US" b="1" spc="-7" dirty="0">
                <a:solidFill>
                  <a:srgbClr val="FF0000"/>
                </a:solidFill>
                <a:latin typeface="Arial"/>
                <a:cs typeface="Arial"/>
              </a:rPr>
              <a:t>맞지 않음</a:t>
            </a:r>
            <a:r>
              <a:rPr lang="en-US" altLang="ko-KR" b="1" dirty="0">
                <a:solidFill>
                  <a:srgbClr val="FF0000"/>
                </a:solidFill>
                <a:latin typeface="Arial"/>
                <a:cs typeface="Arial"/>
              </a:rPr>
              <a:t>!</a:t>
            </a:r>
            <a:endParaRPr lang="ko-KR" altLang="en-US" dirty="0">
              <a:latin typeface="Arial"/>
              <a:cs typeface="Arial"/>
            </a:endParaRPr>
          </a:p>
          <a:p>
            <a:pPr marL="16933" marR="6773">
              <a:lnSpc>
                <a:spcPts val="3800"/>
              </a:lnSpc>
              <a:spcBef>
                <a:spcPts val="140"/>
              </a:spcBef>
            </a:pPr>
            <a:r>
              <a:rPr lang="en-US" altLang="ko-KR" spc="-7" dirty="0">
                <a:solidFill>
                  <a:srgbClr val="FF0000"/>
                </a:solidFill>
                <a:latin typeface="Arial"/>
                <a:cs typeface="Arial"/>
              </a:rPr>
              <a:t>3x3 filter</a:t>
            </a:r>
            <a:r>
              <a:rPr lang="ko-KR" altLang="en-US" spc="-13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ko-KR" altLang="en-US" spc="-7" dirty="0">
                <a:solidFill>
                  <a:srgbClr val="FF0000"/>
                </a:solidFill>
                <a:latin typeface="Arial"/>
                <a:cs typeface="Arial"/>
              </a:rPr>
              <a:t>를  </a:t>
            </a:r>
            <a:r>
              <a:rPr lang="en-US" altLang="ko-KR" spc="-7" dirty="0">
                <a:solidFill>
                  <a:srgbClr val="FF0000"/>
                </a:solidFill>
                <a:latin typeface="Arial"/>
                <a:cs typeface="Arial"/>
              </a:rPr>
              <a:t>7x7</a:t>
            </a:r>
            <a:r>
              <a:rPr lang="ko-KR" altLang="en-US" spc="-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altLang="ko-KR" spc="-7" dirty="0">
                <a:solidFill>
                  <a:srgbClr val="FF0000"/>
                </a:solidFill>
                <a:latin typeface="Arial"/>
                <a:cs typeface="Arial"/>
              </a:rPr>
              <a:t>input</a:t>
            </a:r>
            <a:r>
              <a:rPr lang="ko-KR" altLang="en-US" spc="-7" dirty="0">
                <a:solidFill>
                  <a:srgbClr val="FF0000"/>
                </a:solidFill>
                <a:latin typeface="Arial"/>
                <a:cs typeface="Arial"/>
              </a:rPr>
              <a:t>에 </a:t>
            </a:r>
            <a:r>
              <a:rPr lang="en-US" altLang="ko-KR" dirty="0">
                <a:solidFill>
                  <a:srgbClr val="FF0000"/>
                </a:solidFill>
                <a:latin typeface="Arial"/>
                <a:cs typeface="Arial"/>
              </a:rPr>
              <a:t>stride</a:t>
            </a:r>
            <a:r>
              <a:rPr lang="ko-KR" altLang="en-US" spc="-6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altLang="ko-KR" spc="-7" dirty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r>
              <a:rPr lang="ko-KR" altLang="en-US" spc="-7" dirty="0">
                <a:solidFill>
                  <a:srgbClr val="FF0000"/>
                </a:solidFill>
                <a:latin typeface="Arial"/>
                <a:cs typeface="Arial"/>
              </a:rPr>
              <a:t>으로 적용할 수 없음</a:t>
            </a:r>
            <a:endParaRPr lang="ko-KR" alt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1716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4510" y="2329346"/>
            <a:ext cx="3594947" cy="0"/>
          </a:xfrm>
          <a:custGeom>
            <a:avLst/>
            <a:gdLst/>
            <a:ahLst/>
            <a:cxnLst/>
            <a:rect l="l" t="t" r="r" b="b"/>
            <a:pathLst>
              <a:path w="2696210">
                <a:moveTo>
                  <a:pt x="0" y="0"/>
                </a:moveTo>
                <a:lnTo>
                  <a:pt x="2695794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1621942" y="1693993"/>
            <a:ext cx="32766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"/>
                <a:cs typeface="Arial"/>
              </a:rPr>
              <a:t>N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63105" y="3985859"/>
            <a:ext cx="32766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"/>
                <a:cs typeface="Arial"/>
              </a:rPr>
              <a:t>N</a:t>
            </a:r>
          </a:p>
        </p:txBody>
      </p:sp>
      <p:sp>
        <p:nvSpPr>
          <p:cNvPr id="5" name="object 5"/>
          <p:cNvSpPr/>
          <p:nvPr/>
        </p:nvSpPr>
        <p:spPr>
          <a:xfrm>
            <a:off x="4115602" y="2625780"/>
            <a:ext cx="0" cy="3461173"/>
          </a:xfrm>
          <a:custGeom>
            <a:avLst/>
            <a:gdLst/>
            <a:ahLst/>
            <a:cxnLst/>
            <a:rect l="l" t="t" r="r" b="b"/>
            <a:pathLst>
              <a:path h="2595879">
                <a:moveTo>
                  <a:pt x="0" y="0"/>
                </a:moveTo>
                <a:lnTo>
                  <a:pt x="0" y="2595294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5450487" y="1633000"/>
            <a:ext cx="3336713" cy="99172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3820"/>
              </a:lnSpc>
              <a:spcBef>
                <a:spcPts val="133"/>
              </a:spcBef>
            </a:pPr>
            <a:r>
              <a:rPr sz="3200" spc="-7" dirty="0">
                <a:latin typeface="Arial"/>
                <a:cs typeface="Arial"/>
              </a:rPr>
              <a:t>Output</a:t>
            </a:r>
            <a:r>
              <a:rPr sz="3200" spc="-27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size:</a:t>
            </a:r>
            <a:endParaRPr sz="3200">
              <a:latin typeface="Arial"/>
              <a:cs typeface="Arial"/>
            </a:endParaRPr>
          </a:p>
          <a:p>
            <a:pPr marL="16933">
              <a:lnSpc>
                <a:spcPts val="3820"/>
              </a:lnSpc>
            </a:pPr>
            <a:r>
              <a:rPr sz="3200" b="1" dirty="0">
                <a:latin typeface="Arial"/>
                <a:cs typeface="Arial"/>
              </a:rPr>
              <a:t>(N - </a:t>
            </a:r>
            <a:r>
              <a:rPr sz="3200" b="1" spc="-7" dirty="0">
                <a:latin typeface="Arial"/>
                <a:cs typeface="Arial"/>
              </a:rPr>
              <a:t>F) </a:t>
            </a:r>
            <a:r>
              <a:rPr sz="3200" b="1" dirty="0">
                <a:latin typeface="Arial"/>
                <a:cs typeface="Arial"/>
              </a:rPr>
              <a:t>/ </a:t>
            </a:r>
            <a:r>
              <a:rPr sz="3200" b="1" spc="-7" dirty="0">
                <a:latin typeface="Arial"/>
                <a:cs typeface="Arial"/>
              </a:rPr>
              <a:t>stride </a:t>
            </a:r>
            <a:r>
              <a:rPr sz="3200" b="1" dirty="0">
                <a:latin typeface="Arial"/>
                <a:cs typeface="Arial"/>
              </a:rPr>
              <a:t>+</a:t>
            </a:r>
            <a:r>
              <a:rPr sz="3200" b="1" spc="-167" dirty="0">
                <a:latin typeface="Arial"/>
                <a:cs typeface="Arial"/>
              </a:rPr>
              <a:t> </a:t>
            </a:r>
            <a:r>
              <a:rPr sz="3200" b="1" dirty="0">
                <a:latin typeface="Arial"/>
                <a:cs typeface="Arial"/>
              </a:rPr>
              <a:t>1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50486" y="3080795"/>
            <a:ext cx="5764107" cy="196635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3820"/>
              </a:lnSpc>
              <a:spcBef>
                <a:spcPts val="133"/>
              </a:spcBef>
            </a:pPr>
            <a:r>
              <a:rPr sz="3200" spc="-7" dirty="0">
                <a:latin typeface="Arial"/>
                <a:cs typeface="Arial"/>
              </a:rPr>
              <a:t>e.g. </a:t>
            </a:r>
            <a:r>
              <a:rPr sz="3200" dirty="0">
                <a:latin typeface="Arial"/>
                <a:cs typeface="Arial"/>
              </a:rPr>
              <a:t>N = </a:t>
            </a:r>
            <a:r>
              <a:rPr sz="3200" spc="-7" dirty="0">
                <a:latin typeface="Arial"/>
                <a:cs typeface="Arial"/>
              </a:rPr>
              <a:t>7, </a:t>
            </a:r>
            <a:r>
              <a:rPr sz="3200" dirty="0">
                <a:latin typeface="Arial"/>
                <a:cs typeface="Arial"/>
              </a:rPr>
              <a:t>F =</a:t>
            </a:r>
            <a:r>
              <a:rPr sz="3200" spc="-73" dirty="0">
                <a:latin typeface="Arial"/>
                <a:cs typeface="Arial"/>
              </a:rPr>
              <a:t> </a:t>
            </a:r>
            <a:r>
              <a:rPr sz="3200" spc="-7" dirty="0">
                <a:latin typeface="Arial"/>
                <a:cs typeface="Arial"/>
              </a:rPr>
              <a:t>3:</a:t>
            </a:r>
            <a:endParaRPr sz="3200" dirty="0">
              <a:latin typeface="Arial"/>
              <a:cs typeface="Arial"/>
            </a:endParaRPr>
          </a:p>
          <a:p>
            <a:pPr marL="16933">
              <a:lnSpc>
                <a:spcPts val="3800"/>
              </a:lnSpc>
            </a:pPr>
            <a:r>
              <a:rPr sz="3200" dirty="0">
                <a:latin typeface="Arial"/>
                <a:cs typeface="Arial"/>
              </a:rPr>
              <a:t>stride 1 </a:t>
            </a:r>
            <a:r>
              <a:rPr sz="3200" spc="-7" dirty="0">
                <a:latin typeface="Arial"/>
                <a:cs typeface="Arial"/>
              </a:rPr>
              <a:t>=&gt; </a:t>
            </a:r>
            <a:r>
              <a:rPr sz="3200" dirty="0">
                <a:latin typeface="Arial"/>
                <a:cs typeface="Arial"/>
              </a:rPr>
              <a:t>(7 - </a:t>
            </a:r>
            <a:r>
              <a:rPr sz="3200" spc="-7" dirty="0">
                <a:latin typeface="Arial"/>
                <a:cs typeface="Arial"/>
              </a:rPr>
              <a:t>3)/1 </a:t>
            </a:r>
            <a:r>
              <a:rPr sz="3200" dirty="0">
                <a:latin typeface="Arial"/>
                <a:cs typeface="Arial"/>
              </a:rPr>
              <a:t>+ 1 =</a:t>
            </a:r>
            <a:r>
              <a:rPr sz="3200" spc="-187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5</a:t>
            </a:r>
          </a:p>
          <a:p>
            <a:pPr marL="16933">
              <a:lnSpc>
                <a:spcPts val="3800"/>
              </a:lnSpc>
            </a:pPr>
            <a:r>
              <a:rPr sz="3200" dirty="0">
                <a:latin typeface="Arial"/>
                <a:cs typeface="Arial"/>
              </a:rPr>
              <a:t>stride 2 </a:t>
            </a:r>
            <a:r>
              <a:rPr sz="3200" spc="-7" dirty="0">
                <a:latin typeface="Arial"/>
                <a:cs typeface="Arial"/>
              </a:rPr>
              <a:t>=&gt; </a:t>
            </a:r>
            <a:r>
              <a:rPr sz="3200" dirty="0">
                <a:latin typeface="Arial"/>
                <a:cs typeface="Arial"/>
              </a:rPr>
              <a:t>(7 - </a:t>
            </a:r>
            <a:r>
              <a:rPr sz="3200" spc="-7" dirty="0">
                <a:latin typeface="Arial"/>
                <a:cs typeface="Arial"/>
              </a:rPr>
              <a:t>3)/2 </a:t>
            </a:r>
            <a:r>
              <a:rPr sz="3200" dirty="0">
                <a:latin typeface="Arial"/>
                <a:cs typeface="Arial"/>
              </a:rPr>
              <a:t>+ 1 =</a:t>
            </a:r>
            <a:r>
              <a:rPr sz="3200" spc="-187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3</a:t>
            </a:r>
          </a:p>
          <a:p>
            <a:pPr marL="16933">
              <a:lnSpc>
                <a:spcPts val="3820"/>
              </a:lnSpc>
            </a:pPr>
            <a:r>
              <a:rPr sz="3200" dirty="0">
                <a:latin typeface="Arial"/>
                <a:cs typeface="Arial"/>
              </a:rPr>
              <a:t>stride 3 </a:t>
            </a:r>
            <a:r>
              <a:rPr sz="3200" spc="-7" dirty="0">
                <a:latin typeface="Arial"/>
                <a:cs typeface="Arial"/>
              </a:rPr>
              <a:t>=&gt; </a:t>
            </a:r>
            <a:r>
              <a:rPr sz="3200" dirty="0">
                <a:latin typeface="Arial"/>
                <a:cs typeface="Arial"/>
              </a:rPr>
              <a:t>(7 - </a:t>
            </a:r>
            <a:r>
              <a:rPr sz="3200" spc="-7" dirty="0">
                <a:latin typeface="Arial"/>
                <a:cs typeface="Arial"/>
              </a:rPr>
              <a:t>3)/3 </a:t>
            </a:r>
            <a:r>
              <a:rPr sz="3200" dirty="0">
                <a:latin typeface="Arial"/>
                <a:cs typeface="Arial"/>
              </a:rPr>
              <a:t>+ 1 = </a:t>
            </a:r>
            <a:r>
              <a:rPr sz="3200" spc="-7" dirty="0">
                <a:latin typeface="Arial"/>
                <a:cs typeface="Arial"/>
              </a:rPr>
              <a:t>2.33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3" name="곱셈 기호 12"/>
          <p:cNvSpPr/>
          <p:nvPr/>
        </p:nvSpPr>
        <p:spPr>
          <a:xfrm>
            <a:off x="10810114" y="4489726"/>
            <a:ext cx="611868" cy="611868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4" name="object 7"/>
          <p:cNvSpPr txBox="1"/>
          <p:nvPr/>
        </p:nvSpPr>
        <p:spPr>
          <a:xfrm>
            <a:off x="5450487" y="5217756"/>
            <a:ext cx="4944561" cy="99172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3820"/>
              </a:lnSpc>
              <a:spcBef>
                <a:spcPts val="133"/>
              </a:spcBef>
            </a:pPr>
            <a:r>
              <a:rPr lang="ko-KR" altLang="en-US" sz="1600" b="1" spc="-7" dirty="0">
                <a:solidFill>
                  <a:srgbClr val="FF0000"/>
                </a:solidFill>
                <a:latin typeface="Arial"/>
                <a:cs typeface="Arial"/>
              </a:rPr>
              <a:t>예외처리하거나</a:t>
            </a:r>
            <a:r>
              <a:rPr lang="en-US" altLang="ko-KR" sz="1600" b="1" spc="-7" dirty="0">
                <a:solidFill>
                  <a:srgbClr val="FF0000"/>
                </a:solidFill>
                <a:latin typeface="Arial"/>
                <a:cs typeface="Arial"/>
              </a:rPr>
              <a:t>,</a:t>
            </a:r>
            <a:r>
              <a:rPr lang="ko-KR" altLang="en-US" sz="1600" b="1" spc="-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altLang="ko-KR" sz="1600" b="1" spc="-7" dirty="0">
                <a:solidFill>
                  <a:srgbClr val="FF0000"/>
                </a:solidFill>
                <a:latin typeface="Arial"/>
                <a:cs typeface="Arial"/>
              </a:rPr>
              <a:t>2X2 </a:t>
            </a:r>
            <a:r>
              <a:rPr lang="ko-KR" altLang="en-US" sz="1600" b="1" spc="-7" dirty="0">
                <a:solidFill>
                  <a:srgbClr val="FF0000"/>
                </a:solidFill>
                <a:latin typeface="Arial"/>
                <a:cs typeface="Arial"/>
              </a:rPr>
              <a:t>만 </a:t>
            </a:r>
            <a:r>
              <a:rPr lang="en-US" altLang="ko-KR" sz="1600" b="1" spc="-7" dirty="0">
                <a:solidFill>
                  <a:srgbClr val="FF0000"/>
                </a:solidFill>
                <a:latin typeface="Arial"/>
                <a:cs typeface="Arial"/>
              </a:rPr>
              <a:t>output</a:t>
            </a:r>
            <a:r>
              <a:rPr lang="ko-KR" altLang="en-US" sz="1600" b="1" spc="-7" dirty="0">
                <a:solidFill>
                  <a:srgbClr val="FF0000"/>
                </a:solidFill>
                <a:latin typeface="Arial"/>
                <a:cs typeface="Arial"/>
              </a:rPr>
              <a:t>으로 </a:t>
            </a:r>
            <a:r>
              <a:rPr lang="ko-KR" altLang="en-US" sz="1600" b="1" spc="-7" dirty="0" err="1">
                <a:solidFill>
                  <a:srgbClr val="FF0000"/>
                </a:solidFill>
                <a:latin typeface="Arial"/>
                <a:cs typeface="Arial"/>
              </a:rPr>
              <a:t>보낼수도</a:t>
            </a:r>
            <a:r>
              <a:rPr lang="ko-KR" altLang="en-US" sz="1600" b="1" spc="-7" dirty="0">
                <a:solidFill>
                  <a:srgbClr val="FF0000"/>
                </a:solidFill>
                <a:latin typeface="Arial"/>
                <a:cs typeface="Arial"/>
              </a:rPr>
              <a:t> 있지만</a:t>
            </a:r>
            <a:r>
              <a:rPr lang="en-US" altLang="ko-KR" sz="1600" b="1" spc="-7" dirty="0">
                <a:solidFill>
                  <a:srgbClr val="FF0000"/>
                </a:solidFill>
                <a:latin typeface="Arial"/>
                <a:cs typeface="Arial"/>
              </a:rPr>
              <a:t>, </a:t>
            </a:r>
            <a:r>
              <a:rPr lang="ko-KR" altLang="en-US" sz="1600" b="1" spc="-7" dirty="0">
                <a:solidFill>
                  <a:srgbClr val="FF0000"/>
                </a:solidFill>
                <a:latin typeface="Arial"/>
                <a:cs typeface="Arial"/>
              </a:rPr>
              <a:t>원칙적으로는 적용할 수 없다</a:t>
            </a:r>
            <a:endParaRPr sz="1600" dirty="0">
              <a:latin typeface="Arial"/>
              <a:cs typeface="Arial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310332" y="222865"/>
            <a:ext cx="7104260" cy="798953"/>
            <a:chOff x="575803" y="482447"/>
            <a:chExt cx="11234970" cy="1912481"/>
          </a:xfrm>
        </p:grpSpPr>
        <p:sp>
          <p:nvSpPr>
            <p:cNvPr id="16" name="TextBox 15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Image </a:t>
              </a:r>
              <a:r>
                <a:rPr lang="en-US" altLang="ko-KR" sz="3200" b="1" kern="1200" baseline="0" dirty="0" err="1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classfication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5803" y="1921172"/>
              <a:ext cx="8723217" cy="47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PIRL Research Department</a:t>
              </a:r>
            </a:p>
          </p:txBody>
        </p:sp>
        <p:pic>
          <p:nvPicPr>
            <p:cNvPr id="18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19" name="TextBox 18"/>
          <p:cNvSpPr txBox="1"/>
          <p:nvPr/>
        </p:nvSpPr>
        <p:spPr>
          <a:xfrm>
            <a:off x="310332" y="1400984"/>
            <a:ext cx="7609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- Convolution Layer</a:t>
            </a:r>
          </a:p>
        </p:txBody>
      </p:sp>
      <p:graphicFrame>
        <p:nvGraphicFramePr>
          <p:cNvPr id="20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51667"/>
              </p:ext>
            </p:extLst>
          </p:nvPr>
        </p:nvGraphicFramePr>
        <p:xfrm>
          <a:off x="310332" y="2560452"/>
          <a:ext cx="3573779" cy="36567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05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200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F</a:t>
                      </a:r>
                      <a:endParaRPr sz="3200" kern="1200" dirty="0">
                        <a:solidFill>
                          <a:schemeClr val="tx1"/>
                        </a:solidFill>
                        <a:latin typeface="Arial"/>
                        <a:ea typeface="+mn-ea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kern="1200" dirty="0">
                          <a:solidFill>
                            <a:schemeClr val="tx1"/>
                          </a:solidFill>
                          <a:latin typeface="Arial"/>
                          <a:ea typeface="+mn-ea"/>
                          <a:cs typeface="Arial"/>
                        </a:rPr>
                        <a:t>F</a:t>
                      </a: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23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27978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80506"/>
              </p:ext>
            </p:extLst>
          </p:nvPr>
        </p:nvGraphicFramePr>
        <p:xfrm>
          <a:off x="612257" y="1958322"/>
          <a:ext cx="3515858" cy="41864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06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6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6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06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90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90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0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90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65164"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164"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5164"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98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5164"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0</a:t>
                      </a:r>
                      <a:endParaRPr sz="1900">
                        <a:latin typeface="Arial"/>
                        <a:cs typeface="Arial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5164"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900" dirty="0">
                          <a:latin typeface="Arial"/>
                          <a:cs typeface="Arial"/>
                        </a:rPr>
                        <a:t>0</a:t>
                      </a:r>
                    </a:p>
                  </a:txBody>
                  <a:tcPr marL="0" marR="0" marT="10414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51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51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51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51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1" name="object 3"/>
          <p:cNvSpPr txBox="1"/>
          <p:nvPr/>
        </p:nvSpPr>
        <p:spPr>
          <a:xfrm>
            <a:off x="4993433" y="2180260"/>
            <a:ext cx="7048500" cy="344111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000" spc="-7" dirty="0">
                <a:latin typeface="Arial"/>
                <a:cs typeface="Arial"/>
              </a:rPr>
              <a:t>e.g. input</a:t>
            </a:r>
            <a:r>
              <a:rPr sz="2000" spc="-13" dirty="0">
                <a:latin typeface="Arial"/>
                <a:cs typeface="Arial"/>
              </a:rPr>
              <a:t> </a:t>
            </a:r>
            <a:r>
              <a:rPr sz="2000" spc="-7" dirty="0">
                <a:latin typeface="Arial"/>
                <a:cs typeface="Arial"/>
              </a:rPr>
              <a:t>7x7</a:t>
            </a:r>
            <a:endParaRPr sz="2000" dirty="0">
              <a:latin typeface="Arial"/>
              <a:cs typeface="Arial"/>
            </a:endParaRPr>
          </a:p>
          <a:p>
            <a:pPr marL="16933"/>
            <a:r>
              <a:rPr sz="2000" b="1" spc="-7" dirty="0">
                <a:latin typeface="Arial"/>
                <a:cs typeface="Arial"/>
              </a:rPr>
              <a:t>3x3 </a:t>
            </a:r>
            <a:r>
              <a:rPr sz="2000" spc="-7" dirty="0">
                <a:latin typeface="Arial"/>
                <a:cs typeface="Arial"/>
              </a:rPr>
              <a:t>filter, </a:t>
            </a:r>
            <a:r>
              <a:rPr sz="2000" b="1" spc="-7" dirty="0">
                <a:latin typeface="Arial"/>
                <a:cs typeface="Arial"/>
              </a:rPr>
              <a:t>stride</a:t>
            </a:r>
            <a:r>
              <a:rPr sz="2000" b="1" spc="13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1</a:t>
            </a:r>
            <a:endParaRPr lang="en-US" sz="2000" dirty="0">
              <a:latin typeface="Arial"/>
              <a:cs typeface="Arial"/>
            </a:endParaRPr>
          </a:p>
          <a:p>
            <a:pPr marL="16933"/>
            <a:r>
              <a:rPr sz="2000" b="1" spc="-7" dirty="0">
                <a:latin typeface="Arial"/>
                <a:cs typeface="Arial"/>
              </a:rPr>
              <a:t>pad </a:t>
            </a:r>
            <a:r>
              <a:rPr lang="en-US" sz="2000" b="1" spc="-7" dirty="0">
                <a:latin typeface="Arial"/>
                <a:cs typeface="Arial"/>
              </a:rPr>
              <a:t>1pixel </a:t>
            </a:r>
            <a:r>
              <a:rPr sz="2000" spc="-7" dirty="0">
                <a:latin typeface="Arial"/>
                <a:cs typeface="Arial"/>
              </a:rPr>
              <a:t>=&gt; </a:t>
            </a:r>
            <a:r>
              <a:rPr lang="en-US" sz="2000" spc="-7" dirty="0">
                <a:latin typeface="Arial"/>
                <a:cs typeface="Arial"/>
              </a:rPr>
              <a:t>output</a:t>
            </a:r>
            <a:r>
              <a:rPr lang="ko-KR" altLang="en-US" sz="2000" spc="-7" dirty="0">
                <a:latin typeface="Arial"/>
                <a:cs typeface="Arial"/>
              </a:rPr>
              <a:t>의 크기</a:t>
            </a:r>
            <a:r>
              <a:rPr lang="en-US" altLang="ko-KR" sz="2000" spc="-7" dirty="0">
                <a:latin typeface="Arial"/>
                <a:cs typeface="Arial"/>
              </a:rPr>
              <a:t>?</a:t>
            </a:r>
            <a:endParaRPr sz="2000" dirty="0">
              <a:latin typeface="Arial"/>
              <a:cs typeface="Arial"/>
            </a:endParaRPr>
          </a:p>
          <a:p>
            <a:pPr>
              <a:spcBef>
                <a:spcPts val="53"/>
              </a:spcBef>
            </a:pPr>
            <a:endParaRPr lang="en-US" sz="2000" dirty="0">
              <a:latin typeface="Times New Roman"/>
              <a:cs typeface="Times New Roman"/>
            </a:endParaRPr>
          </a:p>
          <a:p>
            <a:pPr>
              <a:spcBef>
                <a:spcPts val="53"/>
              </a:spcBef>
            </a:pPr>
            <a:r>
              <a:rPr lang="en-US" altLang="ko-KR" sz="2000" dirty="0">
                <a:solidFill>
                  <a:srgbClr val="0000FF"/>
                </a:solidFill>
                <a:latin typeface="Arial"/>
                <a:cs typeface="Arial"/>
              </a:rPr>
              <a:t>(N – </a:t>
            </a:r>
            <a:r>
              <a:rPr lang="en-US" altLang="ko-KR" sz="2000" spc="-7" dirty="0">
                <a:solidFill>
                  <a:srgbClr val="0000FF"/>
                </a:solidFill>
                <a:latin typeface="Arial"/>
                <a:cs typeface="Arial"/>
              </a:rPr>
              <a:t>F) </a:t>
            </a:r>
            <a:r>
              <a:rPr lang="en-US" altLang="ko-KR" sz="2000" dirty="0">
                <a:solidFill>
                  <a:srgbClr val="0000FF"/>
                </a:solidFill>
                <a:latin typeface="Arial"/>
                <a:cs typeface="Arial"/>
              </a:rPr>
              <a:t>/ stride +</a:t>
            </a:r>
            <a:r>
              <a:rPr lang="en-US" altLang="ko-KR" sz="2000" spc="-1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altLang="ko-KR" sz="2000" dirty="0">
                <a:solidFill>
                  <a:srgbClr val="0000FF"/>
                </a:solidFill>
                <a:latin typeface="Arial"/>
                <a:cs typeface="Arial"/>
              </a:rPr>
              <a:t>1 = (7 + 2 - 3)/1+1 = 7</a:t>
            </a:r>
            <a:endParaRPr lang="en-US" altLang="ko-KR" sz="2000" dirty="0">
              <a:latin typeface="Arial"/>
              <a:cs typeface="Arial"/>
            </a:endParaRPr>
          </a:p>
          <a:p>
            <a:pPr>
              <a:spcBef>
                <a:spcPts val="53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6933"/>
            <a:r>
              <a:rPr sz="2000" b="1" spc="-7" dirty="0">
                <a:latin typeface="Arial"/>
                <a:cs typeface="Arial"/>
              </a:rPr>
              <a:t>7x7</a:t>
            </a:r>
            <a:r>
              <a:rPr sz="2000" b="1" spc="-13" dirty="0">
                <a:latin typeface="Arial"/>
                <a:cs typeface="Arial"/>
              </a:rPr>
              <a:t> </a:t>
            </a:r>
            <a:r>
              <a:rPr sz="2000" b="1" spc="-7" dirty="0">
                <a:latin typeface="Arial"/>
                <a:cs typeface="Arial"/>
              </a:rPr>
              <a:t>output!</a:t>
            </a:r>
            <a:r>
              <a:rPr lang="en-US" sz="2000" b="1" spc="-7" dirty="0">
                <a:latin typeface="Arial"/>
                <a:cs typeface="Arial"/>
              </a:rPr>
              <a:t> </a:t>
            </a:r>
            <a:r>
              <a:rPr lang="en-US" sz="2000" b="1" spc="-7" dirty="0">
                <a:latin typeface="Arial"/>
                <a:cs typeface="Arial"/>
                <a:sym typeface="Wingdings" panose="05000000000000000000" pitchFamily="2" charset="2"/>
              </a:rPr>
              <a:t> input size </a:t>
            </a:r>
            <a:r>
              <a:rPr lang="ko-KR" altLang="en-US" sz="2000" b="1" spc="-7" dirty="0">
                <a:latin typeface="Arial"/>
                <a:cs typeface="Arial"/>
                <a:sym typeface="Wingdings" panose="05000000000000000000" pitchFamily="2" charset="2"/>
              </a:rPr>
              <a:t>유지</a:t>
            </a:r>
            <a:endParaRPr lang="en-US" altLang="ko-KR" sz="2000" b="1" spc="-7" dirty="0">
              <a:latin typeface="Arial"/>
              <a:cs typeface="Arial"/>
              <a:sym typeface="Wingdings" panose="05000000000000000000" pitchFamily="2" charset="2"/>
            </a:endParaRPr>
          </a:p>
          <a:p>
            <a:pPr marL="16933"/>
            <a:r>
              <a:rPr lang="en-US" altLang="ko-KR" sz="2000" dirty="0">
                <a:latin typeface="Arial"/>
                <a:cs typeface="Arial"/>
              </a:rPr>
              <a:t>Stride </a:t>
            </a:r>
            <a:r>
              <a:rPr lang="ko-KR" altLang="en-US" sz="2000" dirty="0">
                <a:latin typeface="Arial"/>
                <a:cs typeface="Arial"/>
              </a:rPr>
              <a:t>가</a:t>
            </a:r>
            <a:r>
              <a:rPr lang="en-US" altLang="ko-KR" sz="2000" dirty="0">
                <a:latin typeface="Arial"/>
                <a:cs typeface="Arial"/>
              </a:rPr>
              <a:t>  1</a:t>
            </a:r>
            <a:r>
              <a:rPr lang="ko-KR" altLang="en-US" sz="2000" dirty="0">
                <a:latin typeface="Arial"/>
                <a:cs typeface="Arial"/>
              </a:rPr>
              <a:t>일 때 </a:t>
            </a:r>
            <a:r>
              <a:rPr lang="en-US" altLang="ko-KR" sz="2000" dirty="0">
                <a:latin typeface="Arial"/>
                <a:cs typeface="Arial"/>
              </a:rPr>
              <a:t>Size</a:t>
            </a:r>
            <a:r>
              <a:rPr lang="ko-KR" altLang="en-US" sz="2000" dirty="0">
                <a:latin typeface="Arial"/>
                <a:cs typeface="Arial"/>
              </a:rPr>
              <a:t>를 유지 하기 위한 </a:t>
            </a:r>
            <a:r>
              <a:rPr lang="en-US" altLang="ko-KR" sz="2000" dirty="0">
                <a:latin typeface="Arial"/>
                <a:cs typeface="Arial"/>
              </a:rPr>
              <a:t>padding </a:t>
            </a:r>
            <a:r>
              <a:rPr lang="ko-KR" altLang="en-US" sz="2000" dirty="0">
                <a:latin typeface="Arial"/>
                <a:cs typeface="Arial"/>
              </a:rPr>
              <a:t>수</a:t>
            </a:r>
            <a:r>
              <a:rPr lang="en-US" altLang="ko-KR" sz="2000" dirty="0">
                <a:latin typeface="Arial"/>
                <a:cs typeface="Arial"/>
              </a:rPr>
              <a:t> = (F-1)/2</a:t>
            </a:r>
          </a:p>
          <a:p>
            <a:pPr marL="16933"/>
            <a:endParaRPr lang="en-US" altLang="ko-KR" sz="2000" dirty="0">
              <a:latin typeface="Arial"/>
              <a:cs typeface="Arial"/>
            </a:endParaRPr>
          </a:p>
          <a:p>
            <a:pPr marL="16933"/>
            <a:r>
              <a:rPr lang="en-US" altLang="ko-KR" sz="2000" dirty="0">
                <a:latin typeface="Arial"/>
                <a:cs typeface="Arial"/>
              </a:rPr>
              <a:t>N = (N+2P-F)/S +1   </a:t>
            </a:r>
            <a:r>
              <a:rPr lang="en-US" altLang="ko-KR" sz="2000" dirty="0">
                <a:latin typeface="Arial"/>
                <a:cs typeface="Arial"/>
                <a:sym typeface="Wingdings" panose="05000000000000000000" pitchFamily="2" charset="2"/>
              </a:rPr>
              <a:t>   P = (F-1)/2</a:t>
            </a:r>
            <a:endParaRPr lang="en-US" altLang="ko-KR" sz="2000" dirty="0">
              <a:latin typeface="Arial"/>
              <a:cs typeface="Arial"/>
            </a:endParaRPr>
          </a:p>
          <a:p>
            <a:pPr marL="16933"/>
            <a:endParaRPr sz="2000" dirty="0">
              <a:latin typeface="Arial"/>
              <a:cs typeface="Arial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310332" y="222865"/>
            <a:ext cx="7104260" cy="798953"/>
            <a:chOff x="575803" y="482447"/>
            <a:chExt cx="11234970" cy="1912481"/>
          </a:xfrm>
        </p:grpSpPr>
        <p:sp>
          <p:nvSpPr>
            <p:cNvPr id="8" name="TextBox 7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Image </a:t>
              </a:r>
              <a:r>
                <a:rPr lang="en-US" altLang="ko-KR" sz="3200" b="1" kern="1200" baseline="0" dirty="0" err="1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classfication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5803" y="1921172"/>
              <a:ext cx="8723217" cy="47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PIRL Research Department</a:t>
              </a:r>
            </a:p>
          </p:txBody>
        </p:sp>
        <p:pic>
          <p:nvPicPr>
            <p:cNvPr id="12" name="Picture 3" descr="C:\Users\admin\Desktop\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13" name="TextBox 12"/>
          <p:cNvSpPr txBox="1"/>
          <p:nvPr/>
        </p:nvSpPr>
        <p:spPr>
          <a:xfrm>
            <a:off x="310332" y="1400984"/>
            <a:ext cx="7609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- Convolution Layer</a:t>
            </a:r>
          </a:p>
        </p:txBody>
      </p:sp>
    </p:spTree>
    <p:extLst>
      <p:ext uri="{BB962C8B-B14F-4D97-AF65-F5344CB8AC3E}">
        <p14:creationId xmlns:p14="http://schemas.microsoft.com/office/powerpoint/2010/main" val="24749204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384588" y="6388059"/>
            <a:ext cx="10221086" cy="263191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lang="en-US" sz="1600" dirty="0">
                <a:latin typeface="Arial"/>
                <a:cs typeface="Arial"/>
              </a:rPr>
              <a:t>Padding</a:t>
            </a:r>
            <a:r>
              <a:rPr lang="ko-KR" altLang="en-US" sz="1600" dirty="0">
                <a:latin typeface="Arial"/>
                <a:cs typeface="Arial"/>
              </a:rPr>
              <a:t>을 적용하지 않으면 이미지의 크기가 점점 줄어들어</a:t>
            </a:r>
            <a:r>
              <a:rPr lang="en-US" altLang="ko-KR" sz="1600" dirty="0">
                <a:latin typeface="Arial"/>
                <a:cs typeface="Arial"/>
              </a:rPr>
              <a:t> convolution</a:t>
            </a:r>
            <a:r>
              <a:rPr lang="ko-KR" altLang="en-US" sz="1600" dirty="0">
                <a:latin typeface="Arial"/>
                <a:cs typeface="Arial"/>
              </a:rPr>
              <a:t>을 진행할 수 없다</a:t>
            </a:r>
            <a:r>
              <a:rPr lang="en-US" altLang="ko-KR" sz="1600" dirty="0">
                <a:latin typeface="Arial"/>
                <a:cs typeface="Arial"/>
              </a:rPr>
              <a:t>.</a:t>
            </a:r>
            <a:r>
              <a:rPr sz="1600" dirty="0">
                <a:latin typeface="Arial"/>
                <a:cs typeface="Arial"/>
              </a:rPr>
              <a:t>  (</a:t>
            </a:r>
            <a:r>
              <a:rPr lang="en-US" sz="1600" dirty="0">
                <a:latin typeface="Arial"/>
                <a:cs typeface="Arial"/>
              </a:rPr>
              <a:t>28</a:t>
            </a:r>
            <a:r>
              <a:rPr sz="1600" dirty="0">
                <a:latin typeface="Arial"/>
                <a:cs typeface="Arial"/>
              </a:rPr>
              <a:t> -&gt; </a:t>
            </a:r>
            <a:r>
              <a:rPr sz="1600" spc="-7" dirty="0">
                <a:latin typeface="Arial"/>
                <a:cs typeface="Arial"/>
              </a:rPr>
              <a:t>2</a:t>
            </a:r>
            <a:r>
              <a:rPr lang="en-US" sz="1600" spc="-7" dirty="0">
                <a:latin typeface="Arial"/>
                <a:cs typeface="Arial"/>
              </a:rPr>
              <a:t>6</a:t>
            </a:r>
            <a:r>
              <a:rPr sz="1600" spc="-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-&gt; </a:t>
            </a:r>
            <a:r>
              <a:rPr sz="1600" spc="-7" dirty="0">
                <a:latin typeface="Arial"/>
                <a:cs typeface="Arial"/>
              </a:rPr>
              <a:t>2</a:t>
            </a:r>
            <a:r>
              <a:rPr lang="en-US" sz="1600" spc="-7" dirty="0">
                <a:latin typeface="Arial"/>
                <a:cs typeface="Arial"/>
              </a:rPr>
              <a:t>2</a:t>
            </a:r>
            <a:r>
              <a:rPr sz="1600" spc="-7" dirty="0">
                <a:latin typeface="Arial"/>
                <a:cs typeface="Arial"/>
              </a:rPr>
              <a:t> ...)</a:t>
            </a:r>
            <a:endParaRPr sz="1600" dirty="0">
              <a:latin typeface="Arial"/>
              <a:cs typeface="Arial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46" name="그룹 45"/>
          <p:cNvGrpSpPr/>
          <p:nvPr/>
        </p:nvGrpSpPr>
        <p:grpSpPr>
          <a:xfrm>
            <a:off x="310332" y="222865"/>
            <a:ext cx="7104260" cy="798953"/>
            <a:chOff x="575803" y="482447"/>
            <a:chExt cx="11234970" cy="1912481"/>
          </a:xfrm>
        </p:grpSpPr>
        <p:sp>
          <p:nvSpPr>
            <p:cNvPr id="47" name="TextBox 46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Image </a:t>
              </a:r>
              <a:r>
                <a:rPr lang="en-US" altLang="ko-KR" sz="3200" b="1" kern="1200" baseline="0" dirty="0" err="1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classfication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itchFamily="18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75803" y="1921172"/>
              <a:ext cx="8723217" cy="47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PIRL Research Department</a:t>
              </a:r>
            </a:p>
          </p:txBody>
        </p:sp>
        <p:pic>
          <p:nvPicPr>
            <p:cNvPr id="49" name="Picture 3" descr="C:\Users\admin\Desktop\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50" name="TextBox 49"/>
          <p:cNvSpPr txBox="1"/>
          <p:nvPr/>
        </p:nvSpPr>
        <p:spPr>
          <a:xfrm>
            <a:off x="310332" y="1400984"/>
            <a:ext cx="7609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- Convolution Layer</a:t>
            </a:r>
          </a:p>
        </p:txBody>
      </p:sp>
      <p:sp>
        <p:nvSpPr>
          <p:cNvPr id="51" name="object 3"/>
          <p:cNvSpPr/>
          <p:nvPr/>
        </p:nvSpPr>
        <p:spPr>
          <a:xfrm>
            <a:off x="759881" y="3079390"/>
            <a:ext cx="284480" cy="2686473"/>
          </a:xfrm>
          <a:custGeom>
            <a:avLst/>
            <a:gdLst/>
            <a:ahLst/>
            <a:cxnLst/>
            <a:rect l="l" t="t" r="r" b="b"/>
            <a:pathLst>
              <a:path w="213360" h="2014854">
                <a:moveTo>
                  <a:pt x="0" y="0"/>
                </a:moveTo>
                <a:lnTo>
                  <a:pt x="213172" y="0"/>
                </a:lnTo>
                <a:lnTo>
                  <a:pt x="213172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2" name="object 4"/>
          <p:cNvSpPr/>
          <p:nvPr/>
        </p:nvSpPr>
        <p:spPr>
          <a:xfrm>
            <a:off x="1044111" y="2088421"/>
            <a:ext cx="991447" cy="367792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4"/>
                </a:moveTo>
                <a:lnTo>
                  <a:pt x="0" y="743226"/>
                </a:lnTo>
                <a:lnTo>
                  <a:pt x="743226" y="0"/>
                </a:lnTo>
                <a:lnTo>
                  <a:pt x="743226" y="2014670"/>
                </a:lnTo>
                <a:lnTo>
                  <a:pt x="0" y="2757894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3" name="object 5"/>
          <p:cNvSpPr/>
          <p:nvPr/>
        </p:nvSpPr>
        <p:spPr>
          <a:xfrm>
            <a:off x="759881" y="2088422"/>
            <a:ext cx="1275925" cy="991447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2" y="743226"/>
                </a:moveTo>
                <a:lnTo>
                  <a:pt x="0" y="743226"/>
                </a:lnTo>
                <a:lnTo>
                  <a:pt x="743226" y="0"/>
                </a:lnTo>
                <a:lnTo>
                  <a:pt x="956398" y="0"/>
                </a:lnTo>
                <a:lnTo>
                  <a:pt x="213172" y="743226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4" name="object 6"/>
          <p:cNvSpPr/>
          <p:nvPr/>
        </p:nvSpPr>
        <p:spPr>
          <a:xfrm>
            <a:off x="759881" y="2088421"/>
            <a:ext cx="1275925" cy="367792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2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5" name="object 7"/>
          <p:cNvSpPr/>
          <p:nvPr/>
        </p:nvSpPr>
        <p:spPr>
          <a:xfrm>
            <a:off x="759881" y="2088422"/>
            <a:ext cx="1275925" cy="991447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6" name="object 8"/>
          <p:cNvSpPr/>
          <p:nvPr/>
        </p:nvSpPr>
        <p:spPr>
          <a:xfrm>
            <a:off x="1044110" y="3079390"/>
            <a:ext cx="0" cy="2686473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7" name="object 9"/>
          <p:cNvSpPr txBox="1"/>
          <p:nvPr/>
        </p:nvSpPr>
        <p:spPr>
          <a:xfrm>
            <a:off x="1674079" y="5240263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400" spc="-7" dirty="0">
                <a:latin typeface="Arial"/>
                <a:cs typeface="Arial"/>
              </a:rPr>
              <a:t>28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8" name="object 10"/>
          <p:cNvSpPr txBox="1"/>
          <p:nvPr/>
        </p:nvSpPr>
        <p:spPr>
          <a:xfrm>
            <a:off x="2159813" y="2476024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400" spc="-7" dirty="0">
                <a:latin typeface="Arial"/>
                <a:cs typeface="Arial"/>
              </a:rPr>
              <a:t>28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9" name="object 11"/>
          <p:cNvSpPr txBox="1"/>
          <p:nvPr/>
        </p:nvSpPr>
        <p:spPr>
          <a:xfrm>
            <a:off x="779932" y="5762435"/>
            <a:ext cx="20404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400" dirty="0">
                <a:latin typeface="Arial"/>
                <a:cs typeface="Arial"/>
              </a:rPr>
              <a:t>1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0" name="object 12"/>
          <p:cNvSpPr/>
          <p:nvPr/>
        </p:nvSpPr>
        <p:spPr>
          <a:xfrm>
            <a:off x="2499612" y="3793285"/>
            <a:ext cx="1241213" cy="0"/>
          </a:xfrm>
          <a:custGeom>
            <a:avLst/>
            <a:gdLst/>
            <a:ahLst/>
            <a:cxnLst/>
            <a:rect l="l" t="t" r="r" b="b"/>
            <a:pathLst>
              <a:path w="930910">
                <a:moveTo>
                  <a:pt x="0" y="0"/>
                </a:moveTo>
                <a:lnTo>
                  <a:pt x="9304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1" name="object 13"/>
          <p:cNvSpPr/>
          <p:nvPr/>
        </p:nvSpPr>
        <p:spPr>
          <a:xfrm>
            <a:off x="3740209" y="3772308"/>
            <a:ext cx="58420" cy="42333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2" name="object 14"/>
          <p:cNvSpPr/>
          <p:nvPr/>
        </p:nvSpPr>
        <p:spPr>
          <a:xfrm>
            <a:off x="3740209" y="3772308"/>
            <a:ext cx="58420" cy="42333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3" name="object 15"/>
          <p:cNvSpPr txBox="1"/>
          <p:nvPr/>
        </p:nvSpPr>
        <p:spPr>
          <a:xfrm>
            <a:off x="2649410" y="3897457"/>
            <a:ext cx="999067" cy="1879788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latin typeface="Arial"/>
                <a:cs typeface="Arial"/>
              </a:rPr>
              <a:t>CONV,  ReLU</a:t>
            </a:r>
            <a:endParaRPr sz="2400" dirty="0">
              <a:latin typeface="Arial"/>
              <a:cs typeface="Arial"/>
            </a:endParaRPr>
          </a:p>
          <a:p>
            <a:pPr marL="16933" marR="158323" algn="just">
              <a:lnSpc>
                <a:spcPct val="100699"/>
              </a:lnSpc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e.g.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6  </a:t>
            </a:r>
            <a:r>
              <a:rPr lang="en-US" sz="2400" spc="-7" dirty="0">
                <a:solidFill>
                  <a:srgbClr val="0000FF"/>
                </a:solidFill>
                <a:latin typeface="Arial"/>
                <a:cs typeface="Arial"/>
              </a:rPr>
              <a:t>3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lang="en-US" sz="2400" spc="-7" dirty="0">
                <a:solidFill>
                  <a:srgbClr val="0000FF"/>
                </a:solidFill>
                <a:latin typeface="Arial"/>
                <a:cs typeface="Arial"/>
              </a:rPr>
              <a:t>3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lang="en-US" sz="2400" spc="-7" dirty="0">
                <a:solidFill>
                  <a:srgbClr val="0000FF"/>
                </a:solidFill>
                <a:latin typeface="Arial"/>
                <a:cs typeface="Arial"/>
              </a:rPr>
              <a:t>1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  filters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4" name="object 16"/>
          <p:cNvSpPr/>
          <p:nvPr/>
        </p:nvSpPr>
        <p:spPr>
          <a:xfrm>
            <a:off x="4112674" y="3079390"/>
            <a:ext cx="284480" cy="2686473"/>
          </a:xfrm>
          <a:custGeom>
            <a:avLst/>
            <a:gdLst/>
            <a:ahLst/>
            <a:cxnLst/>
            <a:rect l="l" t="t" r="r" b="b"/>
            <a:pathLst>
              <a:path w="213360" h="2014854">
                <a:moveTo>
                  <a:pt x="0" y="0"/>
                </a:moveTo>
                <a:lnTo>
                  <a:pt x="213174" y="0"/>
                </a:lnTo>
                <a:lnTo>
                  <a:pt x="213174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5" name="object 17"/>
          <p:cNvSpPr/>
          <p:nvPr/>
        </p:nvSpPr>
        <p:spPr>
          <a:xfrm>
            <a:off x="4396908" y="2088421"/>
            <a:ext cx="991447" cy="367792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4"/>
                </a:moveTo>
                <a:lnTo>
                  <a:pt x="0" y="743226"/>
                </a:lnTo>
                <a:lnTo>
                  <a:pt x="743223" y="0"/>
                </a:lnTo>
                <a:lnTo>
                  <a:pt x="743223" y="2014670"/>
                </a:lnTo>
                <a:lnTo>
                  <a:pt x="0" y="2757894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6" name="object 18"/>
          <p:cNvSpPr/>
          <p:nvPr/>
        </p:nvSpPr>
        <p:spPr>
          <a:xfrm>
            <a:off x="4112674" y="2088422"/>
            <a:ext cx="1275925" cy="991447"/>
          </a:xfrm>
          <a:custGeom>
            <a:avLst/>
            <a:gdLst/>
            <a:ahLst/>
            <a:cxnLst/>
            <a:rect l="l" t="t" r="r" b="b"/>
            <a:pathLst>
              <a:path w="956945" h="743585">
                <a:moveTo>
                  <a:pt x="213174" y="743226"/>
                </a:moveTo>
                <a:lnTo>
                  <a:pt x="0" y="743226"/>
                </a:lnTo>
                <a:lnTo>
                  <a:pt x="743223" y="0"/>
                </a:lnTo>
                <a:lnTo>
                  <a:pt x="956398" y="0"/>
                </a:lnTo>
                <a:lnTo>
                  <a:pt x="213174" y="743226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7" name="object 19"/>
          <p:cNvSpPr/>
          <p:nvPr/>
        </p:nvSpPr>
        <p:spPr>
          <a:xfrm>
            <a:off x="4112674" y="2088421"/>
            <a:ext cx="1275925" cy="367792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743226"/>
                </a:moveTo>
                <a:lnTo>
                  <a:pt x="743223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4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8" name="object 20"/>
          <p:cNvSpPr/>
          <p:nvPr/>
        </p:nvSpPr>
        <p:spPr>
          <a:xfrm>
            <a:off x="4112674" y="2088422"/>
            <a:ext cx="1275925" cy="991447"/>
          </a:xfrm>
          <a:custGeom>
            <a:avLst/>
            <a:gdLst/>
            <a:ahLst/>
            <a:cxnLst/>
            <a:rect l="l" t="t" r="r" b="b"/>
            <a:pathLst>
              <a:path w="956945" h="743585">
                <a:moveTo>
                  <a:pt x="0" y="743226"/>
                </a:moveTo>
                <a:lnTo>
                  <a:pt x="213174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9" name="object 21"/>
          <p:cNvSpPr/>
          <p:nvPr/>
        </p:nvSpPr>
        <p:spPr>
          <a:xfrm>
            <a:off x="4396907" y="3079390"/>
            <a:ext cx="0" cy="2686473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0" name="object 22"/>
          <p:cNvSpPr txBox="1"/>
          <p:nvPr/>
        </p:nvSpPr>
        <p:spPr>
          <a:xfrm>
            <a:off x="5026872" y="5240263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2</a:t>
            </a:r>
            <a:r>
              <a:rPr lang="en-US" sz="2400" spc="-7" dirty="0">
                <a:latin typeface="Arial"/>
                <a:cs typeface="Arial"/>
              </a:rPr>
              <a:t>6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71" name="object 23"/>
          <p:cNvSpPr txBox="1"/>
          <p:nvPr/>
        </p:nvSpPr>
        <p:spPr>
          <a:xfrm>
            <a:off x="5512607" y="2476024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2</a:t>
            </a:r>
            <a:r>
              <a:rPr lang="en-US" sz="2400" spc="-7" dirty="0">
                <a:latin typeface="Arial"/>
                <a:cs typeface="Arial"/>
              </a:rPr>
              <a:t>6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72" name="object 24"/>
          <p:cNvSpPr txBox="1"/>
          <p:nvPr/>
        </p:nvSpPr>
        <p:spPr>
          <a:xfrm>
            <a:off x="4132729" y="5762435"/>
            <a:ext cx="20404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latin typeface="Arial"/>
                <a:cs typeface="Arial"/>
              </a:rPr>
              <a:t>6</a:t>
            </a:r>
          </a:p>
        </p:txBody>
      </p:sp>
      <p:sp>
        <p:nvSpPr>
          <p:cNvPr id="73" name="object 25"/>
          <p:cNvSpPr/>
          <p:nvPr/>
        </p:nvSpPr>
        <p:spPr>
          <a:xfrm>
            <a:off x="6157204" y="3793285"/>
            <a:ext cx="1241213" cy="0"/>
          </a:xfrm>
          <a:custGeom>
            <a:avLst/>
            <a:gdLst/>
            <a:ahLst/>
            <a:cxnLst/>
            <a:rect l="l" t="t" r="r" b="b"/>
            <a:pathLst>
              <a:path w="930910">
                <a:moveTo>
                  <a:pt x="0" y="0"/>
                </a:moveTo>
                <a:lnTo>
                  <a:pt x="9304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4" name="object 26"/>
          <p:cNvSpPr/>
          <p:nvPr/>
        </p:nvSpPr>
        <p:spPr>
          <a:xfrm>
            <a:off x="7397801" y="3772308"/>
            <a:ext cx="58420" cy="42333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5" name="object 27"/>
          <p:cNvSpPr/>
          <p:nvPr/>
        </p:nvSpPr>
        <p:spPr>
          <a:xfrm>
            <a:off x="7397801" y="3772308"/>
            <a:ext cx="58420" cy="42333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6" name="object 28"/>
          <p:cNvSpPr txBox="1"/>
          <p:nvPr/>
        </p:nvSpPr>
        <p:spPr>
          <a:xfrm>
            <a:off x="6307002" y="3897457"/>
            <a:ext cx="999067" cy="1879788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latin typeface="Arial"/>
                <a:cs typeface="Arial"/>
              </a:rPr>
              <a:t>CONV,  ReLU</a:t>
            </a:r>
            <a:endParaRPr sz="2400" dirty="0">
              <a:latin typeface="Arial"/>
              <a:cs typeface="Arial"/>
            </a:endParaRPr>
          </a:p>
          <a:p>
            <a:pPr marL="16933" marR="39792">
              <a:lnSpc>
                <a:spcPct val="100699"/>
              </a:lnSpc>
            </a:pPr>
            <a:r>
              <a:rPr sz="2400" spc="-7" dirty="0">
                <a:solidFill>
                  <a:srgbClr val="38751C"/>
                </a:solidFill>
                <a:latin typeface="Arial"/>
                <a:cs typeface="Arial"/>
              </a:rPr>
              <a:t>e.g.</a:t>
            </a:r>
            <a:r>
              <a:rPr sz="2400" spc="-127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38751C"/>
                </a:solidFill>
                <a:latin typeface="Arial"/>
                <a:cs typeface="Arial"/>
              </a:rPr>
              <a:t>10  </a:t>
            </a:r>
            <a:r>
              <a:rPr lang="en-US" sz="2400" spc="-7" dirty="0">
                <a:solidFill>
                  <a:srgbClr val="38751C"/>
                </a:solidFill>
                <a:latin typeface="Arial"/>
                <a:cs typeface="Arial"/>
              </a:rPr>
              <a:t>5</a:t>
            </a:r>
            <a:r>
              <a:rPr sz="2400" spc="-7" dirty="0">
                <a:solidFill>
                  <a:srgbClr val="38751C"/>
                </a:solidFill>
                <a:latin typeface="Arial"/>
                <a:cs typeface="Arial"/>
              </a:rPr>
              <a:t>x</a:t>
            </a:r>
            <a:r>
              <a:rPr lang="en-US" sz="2400" spc="-7" dirty="0">
                <a:solidFill>
                  <a:srgbClr val="38751C"/>
                </a:solidFill>
                <a:latin typeface="Arial"/>
                <a:cs typeface="Arial"/>
              </a:rPr>
              <a:t>5</a:t>
            </a:r>
            <a:r>
              <a:rPr sz="2400" spc="-7" dirty="0">
                <a:solidFill>
                  <a:srgbClr val="38751C"/>
                </a:solidFill>
                <a:latin typeface="Arial"/>
                <a:cs typeface="Arial"/>
              </a:rPr>
              <a:t>x</a:t>
            </a:r>
            <a:r>
              <a:rPr sz="2400" b="1" spc="-7" dirty="0">
                <a:solidFill>
                  <a:srgbClr val="38751C"/>
                </a:solidFill>
                <a:latin typeface="Arial"/>
                <a:cs typeface="Arial"/>
              </a:rPr>
              <a:t>6  </a:t>
            </a:r>
            <a:r>
              <a:rPr sz="2400" spc="-7" dirty="0">
                <a:solidFill>
                  <a:srgbClr val="38751C"/>
                </a:solidFill>
                <a:latin typeface="Arial"/>
                <a:cs typeface="Arial"/>
              </a:rPr>
              <a:t>filters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77" name="object 29"/>
          <p:cNvSpPr/>
          <p:nvPr/>
        </p:nvSpPr>
        <p:spPr>
          <a:xfrm>
            <a:off x="7770267" y="3079390"/>
            <a:ext cx="284480" cy="2686473"/>
          </a:xfrm>
          <a:custGeom>
            <a:avLst/>
            <a:gdLst/>
            <a:ahLst/>
            <a:cxnLst/>
            <a:rect l="l" t="t" r="r" b="b"/>
            <a:pathLst>
              <a:path w="213360" h="2014854">
                <a:moveTo>
                  <a:pt x="0" y="0"/>
                </a:moveTo>
                <a:lnTo>
                  <a:pt x="213174" y="0"/>
                </a:lnTo>
                <a:lnTo>
                  <a:pt x="213174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8" name="object 30"/>
          <p:cNvSpPr/>
          <p:nvPr/>
        </p:nvSpPr>
        <p:spPr>
          <a:xfrm>
            <a:off x="8054500" y="2088421"/>
            <a:ext cx="991447" cy="367792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4"/>
                </a:moveTo>
                <a:lnTo>
                  <a:pt x="0" y="743226"/>
                </a:lnTo>
                <a:lnTo>
                  <a:pt x="743223" y="0"/>
                </a:lnTo>
                <a:lnTo>
                  <a:pt x="743223" y="2014670"/>
                </a:lnTo>
                <a:lnTo>
                  <a:pt x="0" y="2757894"/>
                </a:lnTo>
                <a:close/>
              </a:path>
            </a:pathLst>
          </a:custGeom>
          <a:solidFill>
            <a:srgbClr val="ACBAA8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9" name="object 31"/>
          <p:cNvSpPr/>
          <p:nvPr/>
        </p:nvSpPr>
        <p:spPr>
          <a:xfrm>
            <a:off x="7770268" y="2088422"/>
            <a:ext cx="1275925" cy="991447"/>
          </a:xfrm>
          <a:custGeom>
            <a:avLst/>
            <a:gdLst/>
            <a:ahLst/>
            <a:cxnLst/>
            <a:rect l="l" t="t" r="r" b="b"/>
            <a:pathLst>
              <a:path w="956945" h="743585">
                <a:moveTo>
                  <a:pt x="213174" y="743226"/>
                </a:moveTo>
                <a:lnTo>
                  <a:pt x="0" y="743226"/>
                </a:lnTo>
                <a:lnTo>
                  <a:pt x="743223" y="0"/>
                </a:lnTo>
                <a:lnTo>
                  <a:pt x="956398" y="0"/>
                </a:lnTo>
                <a:lnTo>
                  <a:pt x="213174" y="743226"/>
                </a:lnTo>
                <a:close/>
              </a:path>
            </a:pathLst>
          </a:custGeom>
          <a:solidFill>
            <a:srgbClr val="DFEDDB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0" name="object 32"/>
          <p:cNvSpPr/>
          <p:nvPr/>
        </p:nvSpPr>
        <p:spPr>
          <a:xfrm>
            <a:off x="7770266" y="2088421"/>
            <a:ext cx="1275925" cy="3677920"/>
          </a:xfrm>
          <a:custGeom>
            <a:avLst/>
            <a:gdLst/>
            <a:ahLst/>
            <a:cxnLst/>
            <a:rect l="l" t="t" r="r" b="b"/>
            <a:pathLst>
              <a:path w="956945" h="2758440">
                <a:moveTo>
                  <a:pt x="0" y="743226"/>
                </a:moveTo>
                <a:lnTo>
                  <a:pt x="743223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4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1" name="object 33"/>
          <p:cNvSpPr/>
          <p:nvPr/>
        </p:nvSpPr>
        <p:spPr>
          <a:xfrm>
            <a:off x="7770266" y="2088422"/>
            <a:ext cx="1275925" cy="991447"/>
          </a:xfrm>
          <a:custGeom>
            <a:avLst/>
            <a:gdLst/>
            <a:ahLst/>
            <a:cxnLst/>
            <a:rect l="l" t="t" r="r" b="b"/>
            <a:pathLst>
              <a:path w="956945" h="743585">
                <a:moveTo>
                  <a:pt x="0" y="743226"/>
                </a:moveTo>
                <a:lnTo>
                  <a:pt x="213174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2" name="object 34"/>
          <p:cNvSpPr/>
          <p:nvPr/>
        </p:nvSpPr>
        <p:spPr>
          <a:xfrm>
            <a:off x="8054499" y="3079390"/>
            <a:ext cx="0" cy="2686473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3" name="object 35"/>
          <p:cNvSpPr/>
          <p:nvPr/>
        </p:nvSpPr>
        <p:spPr>
          <a:xfrm>
            <a:off x="9611597" y="3793285"/>
            <a:ext cx="1241213" cy="0"/>
          </a:xfrm>
          <a:custGeom>
            <a:avLst/>
            <a:gdLst/>
            <a:ahLst/>
            <a:cxnLst/>
            <a:rect l="l" t="t" r="r" b="b"/>
            <a:pathLst>
              <a:path w="930909">
                <a:moveTo>
                  <a:pt x="0" y="0"/>
                </a:moveTo>
                <a:lnTo>
                  <a:pt x="930448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4" name="object 36"/>
          <p:cNvSpPr/>
          <p:nvPr/>
        </p:nvSpPr>
        <p:spPr>
          <a:xfrm>
            <a:off x="10852195" y="3772308"/>
            <a:ext cx="58420" cy="42333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5" name="object 37"/>
          <p:cNvSpPr/>
          <p:nvPr/>
        </p:nvSpPr>
        <p:spPr>
          <a:xfrm>
            <a:off x="10852195" y="3772308"/>
            <a:ext cx="58420" cy="42333"/>
          </a:xfrm>
          <a:custGeom>
            <a:avLst/>
            <a:gdLst/>
            <a:ahLst/>
            <a:cxnLst/>
            <a:rect l="l" t="t" r="r" b="b"/>
            <a:pathLst>
              <a:path w="43815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6" name="object 38"/>
          <p:cNvSpPr txBox="1"/>
          <p:nvPr/>
        </p:nvSpPr>
        <p:spPr>
          <a:xfrm>
            <a:off x="9761395" y="3897457"/>
            <a:ext cx="999067" cy="76063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latin typeface="Arial"/>
                <a:cs typeface="Arial"/>
              </a:rPr>
              <a:t>CONV,  ReLU</a:t>
            </a:r>
            <a:endParaRPr sz="2400">
              <a:latin typeface="Arial"/>
              <a:cs typeface="Arial"/>
            </a:endParaRPr>
          </a:p>
        </p:txBody>
      </p:sp>
      <p:sp>
        <p:nvSpPr>
          <p:cNvPr id="87" name="object 39"/>
          <p:cNvSpPr txBox="1"/>
          <p:nvPr/>
        </p:nvSpPr>
        <p:spPr>
          <a:xfrm>
            <a:off x="11383526" y="3547991"/>
            <a:ext cx="553720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"/>
                <a:cs typeface="Arial"/>
              </a:rPr>
              <a:t>….</a:t>
            </a:r>
            <a:endParaRPr sz="3200">
              <a:latin typeface="Arial"/>
              <a:cs typeface="Arial"/>
            </a:endParaRPr>
          </a:p>
        </p:txBody>
      </p:sp>
      <p:sp>
        <p:nvSpPr>
          <p:cNvPr id="88" name="object 40"/>
          <p:cNvSpPr txBox="1"/>
          <p:nvPr/>
        </p:nvSpPr>
        <p:spPr>
          <a:xfrm>
            <a:off x="7688723" y="5762435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10</a:t>
            </a:r>
            <a:endParaRPr sz="2400">
              <a:latin typeface="Arial"/>
              <a:cs typeface="Arial"/>
            </a:endParaRPr>
          </a:p>
        </p:txBody>
      </p:sp>
      <p:sp>
        <p:nvSpPr>
          <p:cNvPr id="89" name="object 41"/>
          <p:cNvSpPr txBox="1"/>
          <p:nvPr/>
        </p:nvSpPr>
        <p:spPr>
          <a:xfrm>
            <a:off x="8684464" y="5240263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400" spc="-7" dirty="0">
                <a:latin typeface="Arial"/>
                <a:cs typeface="Arial"/>
              </a:rPr>
              <a:t>22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90" name="object 42"/>
          <p:cNvSpPr txBox="1"/>
          <p:nvPr/>
        </p:nvSpPr>
        <p:spPr>
          <a:xfrm>
            <a:off x="9170200" y="2476024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sz="2400" spc="-7" dirty="0">
                <a:latin typeface="Arial"/>
                <a:cs typeface="Arial"/>
              </a:rPr>
              <a:t>22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08183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1331" y="2120193"/>
            <a:ext cx="8800941" cy="42301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6475438" y="1640517"/>
            <a:ext cx="5628639" cy="25408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altLang="ko-KR" spc="-7" dirty="0">
                <a:solidFill>
                  <a:srgbClr val="FF0000"/>
                </a:solidFill>
                <a:latin typeface="Arial"/>
                <a:cs typeface="Arial"/>
              </a:rPr>
              <a:t>&lt;</a:t>
            </a:r>
            <a:r>
              <a:rPr lang="ko-KR" altLang="en-US" spc="-7" dirty="0">
                <a:solidFill>
                  <a:srgbClr val="FF0000"/>
                </a:solidFill>
                <a:latin typeface="Arial"/>
                <a:cs typeface="Arial"/>
              </a:rPr>
              <a:t>일반적으로 사용하는 </a:t>
            </a:r>
            <a:r>
              <a:rPr lang="en-US" altLang="ko-KR" spc="-7" dirty="0" err="1">
                <a:solidFill>
                  <a:srgbClr val="FF0000"/>
                </a:solidFill>
                <a:latin typeface="Arial"/>
                <a:cs typeface="Arial"/>
              </a:rPr>
              <a:t>Hyperparameters</a:t>
            </a:r>
            <a:r>
              <a:rPr lang="en-US" altLang="ko-KR" spc="-7" dirty="0">
                <a:solidFill>
                  <a:srgbClr val="FF0000"/>
                </a:solidFill>
                <a:latin typeface="Arial"/>
                <a:cs typeface="Arial"/>
              </a:rPr>
              <a:t>&gt;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6933"/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K = (</a:t>
            </a:r>
            <a:r>
              <a:rPr spc="-7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r>
              <a:rPr lang="ko-KR" altLang="en-US" spc="-7" dirty="0">
                <a:solidFill>
                  <a:srgbClr val="FF0000"/>
                </a:solidFill>
                <a:latin typeface="Arial"/>
                <a:cs typeface="Arial"/>
              </a:rPr>
              <a:t>의 자승</a:t>
            </a:r>
            <a:r>
              <a:rPr spc="-7" dirty="0">
                <a:solidFill>
                  <a:srgbClr val="FF0000"/>
                </a:solidFill>
                <a:latin typeface="Arial"/>
                <a:cs typeface="Arial"/>
              </a:rPr>
              <a:t>, e.g. 32, 64, 128,</a:t>
            </a:r>
            <a:r>
              <a:rPr spc="-12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7" dirty="0">
                <a:solidFill>
                  <a:srgbClr val="FF0000"/>
                </a:solidFill>
                <a:latin typeface="Arial"/>
                <a:cs typeface="Arial"/>
              </a:rPr>
              <a:t>512)</a:t>
            </a:r>
            <a:endParaRPr lang="en-US" spc="-7" dirty="0">
              <a:solidFill>
                <a:srgbClr val="FF0000"/>
              </a:solidFill>
              <a:latin typeface="Arial"/>
              <a:cs typeface="Arial"/>
            </a:endParaRPr>
          </a:p>
          <a:p>
            <a:pPr marL="16933"/>
            <a:r>
              <a:rPr lang="en-US" spc="-7" dirty="0">
                <a:solidFill>
                  <a:srgbClr val="FF0000"/>
                </a:solidFill>
                <a:latin typeface="Arial"/>
                <a:cs typeface="Arial"/>
              </a:rPr>
              <a:t>       </a:t>
            </a:r>
            <a:r>
              <a:rPr lang="ko-KR" altLang="en-US" spc="-7" dirty="0">
                <a:solidFill>
                  <a:srgbClr val="FF0000"/>
                </a:solidFill>
                <a:latin typeface="Arial"/>
                <a:cs typeface="Arial"/>
              </a:rPr>
              <a:t>계산의 편리</a:t>
            </a:r>
            <a:r>
              <a:rPr lang="en-US" altLang="ko-KR" spc="-7" dirty="0">
                <a:solidFill>
                  <a:srgbClr val="FF0000"/>
                </a:solidFill>
                <a:latin typeface="Arial"/>
                <a:cs typeface="Arial"/>
              </a:rPr>
              <a:t>, </a:t>
            </a:r>
            <a:r>
              <a:rPr lang="ko-KR" altLang="en-US" spc="-7" dirty="0">
                <a:solidFill>
                  <a:srgbClr val="FF0000"/>
                </a:solidFill>
                <a:latin typeface="Arial"/>
                <a:cs typeface="Arial"/>
              </a:rPr>
              <a:t>성능 때문</a:t>
            </a:r>
            <a:endParaRPr lang="en-US" altLang="ko-KR" spc="-7" dirty="0">
              <a:solidFill>
                <a:srgbClr val="FF0000"/>
              </a:solidFill>
              <a:latin typeface="Arial"/>
              <a:cs typeface="Arial"/>
            </a:endParaRPr>
          </a:p>
          <a:p>
            <a:pPr marL="16933"/>
            <a:r>
              <a:rPr lang="en-US" altLang="ko-KR" spc="-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endParaRPr dirty="0">
              <a:latin typeface="Arial"/>
              <a:cs typeface="Arial"/>
            </a:endParaRPr>
          </a:p>
          <a:p>
            <a:pPr marL="220128">
              <a:spcBef>
                <a:spcPts val="20"/>
              </a:spcBef>
              <a:tabLst>
                <a:tab pos="625671" algn="l"/>
              </a:tabLst>
            </a:pP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-	F = </a:t>
            </a:r>
            <a:r>
              <a:rPr spc="-7" dirty="0">
                <a:solidFill>
                  <a:srgbClr val="FF0000"/>
                </a:solidFill>
                <a:latin typeface="Arial"/>
                <a:cs typeface="Arial"/>
              </a:rPr>
              <a:t>3,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S = </a:t>
            </a:r>
            <a:r>
              <a:rPr spc="-7" dirty="0">
                <a:solidFill>
                  <a:srgbClr val="FF0000"/>
                </a:solidFill>
                <a:latin typeface="Arial"/>
                <a:cs typeface="Arial"/>
              </a:rPr>
              <a:t>1,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P =</a:t>
            </a:r>
            <a:r>
              <a:rPr spc="-17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endParaRPr dirty="0">
              <a:latin typeface="Arial"/>
              <a:cs typeface="Arial"/>
            </a:endParaRPr>
          </a:p>
          <a:p>
            <a:pPr marL="220128">
              <a:spcBef>
                <a:spcPts val="20"/>
              </a:spcBef>
              <a:tabLst>
                <a:tab pos="625671" algn="l"/>
              </a:tabLst>
            </a:pP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-	F = </a:t>
            </a:r>
            <a:r>
              <a:rPr spc="-7" dirty="0">
                <a:solidFill>
                  <a:srgbClr val="FF0000"/>
                </a:solidFill>
                <a:latin typeface="Arial"/>
                <a:cs typeface="Arial"/>
              </a:rPr>
              <a:t>5,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S = </a:t>
            </a:r>
            <a:r>
              <a:rPr spc="-7" dirty="0">
                <a:solidFill>
                  <a:srgbClr val="FF0000"/>
                </a:solidFill>
                <a:latin typeface="Arial"/>
                <a:cs typeface="Arial"/>
              </a:rPr>
              <a:t>1,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P =</a:t>
            </a:r>
            <a:r>
              <a:rPr spc="-17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dirty="0">
              <a:latin typeface="Arial"/>
              <a:cs typeface="Arial"/>
            </a:endParaRPr>
          </a:p>
          <a:p>
            <a:pPr marL="220128">
              <a:spcBef>
                <a:spcPts val="20"/>
              </a:spcBef>
              <a:tabLst>
                <a:tab pos="625671" algn="l"/>
              </a:tabLst>
            </a:pP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-	F = </a:t>
            </a:r>
            <a:r>
              <a:rPr spc="-7" dirty="0">
                <a:solidFill>
                  <a:srgbClr val="FF0000"/>
                </a:solidFill>
                <a:latin typeface="Arial"/>
                <a:cs typeface="Arial"/>
              </a:rPr>
              <a:t>5,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S = </a:t>
            </a:r>
            <a:r>
              <a:rPr spc="-7" dirty="0">
                <a:solidFill>
                  <a:srgbClr val="FF0000"/>
                </a:solidFill>
                <a:latin typeface="Arial"/>
                <a:cs typeface="Arial"/>
              </a:rPr>
              <a:t>2,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P = ? (whatever</a:t>
            </a:r>
            <a:r>
              <a:rPr spc="-16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7" dirty="0">
                <a:solidFill>
                  <a:srgbClr val="FF0000"/>
                </a:solidFill>
                <a:latin typeface="Arial"/>
                <a:cs typeface="Arial"/>
              </a:rPr>
              <a:t>fits)</a:t>
            </a:r>
            <a:endParaRPr dirty="0">
              <a:latin typeface="Arial"/>
              <a:cs typeface="Arial"/>
            </a:endParaRPr>
          </a:p>
          <a:p>
            <a:pPr marL="220128">
              <a:spcBef>
                <a:spcPts val="20"/>
              </a:spcBef>
              <a:tabLst>
                <a:tab pos="625671" algn="l"/>
              </a:tabLst>
            </a:pP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-	F = </a:t>
            </a:r>
            <a:r>
              <a:rPr spc="-7" dirty="0">
                <a:solidFill>
                  <a:srgbClr val="FF0000"/>
                </a:solidFill>
                <a:latin typeface="Arial"/>
                <a:cs typeface="Arial"/>
              </a:rPr>
              <a:t>1,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S = </a:t>
            </a:r>
            <a:r>
              <a:rPr spc="-7" dirty="0">
                <a:solidFill>
                  <a:srgbClr val="FF0000"/>
                </a:solidFill>
                <a:latin typeface="Arial"/>
                <a:cs typeface="Arial"/>
              </a:rPr>
              <a:t>1,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P =</a:t>
            </a:r>
            <a:r>
              <a:rPr spc="-8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0</a:t>
            </a:r>
            <a:endParaRPr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17147" y="2670201"/>
            <a:ext cx="3836593" cy="1511182"/>
          </a:xfrm>
          <a:custGeom>
            <a:avLst/>
            <a:gdLst/>
            <a:ahLst/>
            <a:cxnLst/>
            <a:rect l="l" t="t" r="r" b="b"/>
            <a:pathLst>
              <a:path w="2966720" h="927100">
                <a:moveTo>
                  <a:pt x="0" y="0"/>
                </a:moveTo>
                <a:lnTo>
                  <a:pt x="2966094" y="0"/>
                </a:lnTo>
                <a:lnTo>
                  <a:pt x="2966094" y="926998"/>
                </a:lnTo>
                <a:lnTo>
                  <a:pt x="0" y="9269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310332" y="222865"/>
            <a:ext cx="7104260" cy="798953"/>
            <a:chOff x="575803" y="482447"/>
            <a:chExt cx="11234970" cy="1912481"/>
          </a:xfrm>
        </p:grpSpPr>
        <p:sp>
          <p:nvSpPr>
            <p:cNvPr id="8" name="TextBox 7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Image </a:t>
              </a:r>
              <a:r>
                <a:rPr lang="en-US" altLang="ko-KR" sz="3200" b="1" kern="1200" baseline="0" dirty="0" err="1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classfication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5803" y="1921172"/>
              <a:ext cx="8723217" cy="47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PIRL Research Department</a:t>
              </a:r>
            </a:p>
          </p:txBody>
        </p:sp>
        <p:pic>
          <p:nvPicPr>
            <p:cNvPr id="1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11" name="TextBox 10"/>
          <p:cNvSpPr txBox="1"/>
          <p:nvPr/>
        </p:nvSpPr>
        <p:spPr>
          <a:xfrm>
            <a:off x="310332" y="1400984"/>
            <a:ext cx="7609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- Convolution Layer</a:t>
            </a:r>
          </a:p>
        </p:txBody>
      </p:sp>
    </p:spTree>
    <p:extLst>
      <p:ext uri="{BB962C8B-B14F-4D97-AF65-F5344CB8AC3E}">
        <p14:creationId xmlns:p14="http://schemas.microsoft.com/office/powerpoint/2010/main" val="4752549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3487" y="5786637"/>
            <a:ext cx="7673632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br>
              <a:rPr lang="en-US" altLang="ko-KR" sz="2000" dirty="0"/>
            </a:br>
            <a:r>
              <a:rPr sz="2000" spc="-7" dirty="0"/>
              <a:t>1x1 </a:t>
            </a:r>
            <a:r>
              <a:rPr sz="2000" dirty="0"/>
              <a:t>convolution </a:t>
            </a:r>
            <a:r>
              <a:rPr sz="2000" spc="-7" dirty="0"/>
              <a:t>layers</a:t>
            </a:r>
            <a:r>
              <a:rPr lang="en-US" sz="2000" spc="-7" dirty="0"/>
              <a:t> : </a:t>
            </a:r>
            <a:r>
              <a:rPr lang="ko-KR" altLang="en-US" sz="2000" spc="-7" dirty="0"/>
              <a:t>이미지 크기는 유지하지만 </a:t>
            </a:r>
            <a:r>
              <a:rPr lang="en-US" altLang="ko-KR" sz="2000" spc="-7" dirty="0"/>
              <a:t>depth</a:t>
            </a:r>
            <a:r>
              <a:rPr lang="ko-KR" altLang="en-US" sz="2000" spc="-7" dirty="0"/>
              <a:t>를 줄임</a:t>
            </a:r>
            <a:endParaRPr sz="2000" dirty="0"/>
          </a:p>
        </p:txBody>
      </p:sp>
      <p:sp>
        <p:nvSpPr>
          <p:cNvPr id="3" name="object 3"/>
          <p:cNvSpPr/>
          <p:nvPr/>
        </p:nvSpPr>
        <p:spPr>
          <a:xfrm>
            <a:off x="1695075" y="2877218"/>
            <a:ext cx="1316567" cy="2672080"/>
          </a:xfrm>
          <a:custGeom>
            <a:avLst/>
            <a:gdLst/>
            <a:ahLst/>
            <a:cxnLst/>
            <a:rect l="l" t="t" r="r" b="b"/>
            <a:pathLst>
              <a:path w="987425" h="2004060">
                <a:moveTo>
                  <a:pt x="0" y="0"/>
                </a:moveTo>
                <a:lnTo>
                  <a:pt x="987353" y="0"/>
                </a:lnTo>
                <a:lnTo>
                  <a:pt x="987353" y="2004051"/>
                </a:lnTo>
                <a:lnTo>
                  <a:pt x="0" y="2004051"/>
                </a:lnTo>
                <a:lnTo>
                  <a:pt x="0" y="0"/>
                </a:lnTo>
                <a:close/>
              </a:path>
            </a:pathLst>
          </a:custGeom>
          <a:solidFill>
            <a:srgbClr val="C8DAF7">
              <a:alpha val="4268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3011547" y="1945694"/>
            <a:ext cx="932180" cy="3604260"/>
          </a:xfrm>
          <a:custGeom>
            <a:avLst/>
            <a:gdLst/>
            <a:ahLst/>
            <a:cxnLst/>
            <a:rect l="l" t="t" r="r" b="b"/>
            <a:pathLst>
              <a:path w="699135" h="2703195">
                <a:moveTo>
                  <a:pt x="0" y="2702694"/>
                </a:moveTo>
                <a:lnTo>
                  <a:pt x="0" y="698643"/>
                </a:lnTo>
                <a:lnTo>
                  <a:pt x="698643" y="0"/>
                </a:lnTo>
                <a:lnTo>
                  <a:pt x="698643" y="2004046"/>
                </a:lnTo>
                <a:lnTo>
                  <a:pt x="0" y="2702694"/>
                </a:lnTo>
                <a:close/>
              </a:path>
            </a:pathLst>
          </a:custGeom>
          <a:solidFill>
            <a:srgbClr val="A0AEC6">
              <a:alpha val="4268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1695074" y="1945694"/>
            <a:ext cx="2248747" cy="932180"/>
          </a:xfrm>
          <a:custGeom>
            <a:avLst/>
            <a:gdLst/>
            <a:ahLst/>
            <a:cxnLst/>
            <a:rect l="l" t="t" r="r" b="b"/>
            <a:pathLst>
              <a:path w="1686560" h="699135">
                <a:moveTo>
                  <a:pt x="987353" y="698643"/>
                </a:moveTo>
                <a:lnTo>
                  <a:pt x="0" y="698643"/>
                </a:lnTo>
                <a:lnTo>
                  <a:pt x="698643" y="0"/>
                </a:lnTo>
                <a:lnTo>
                  <a:pt x="1685996" y="0"/>
                </a:lnTo>
                <a:lnTo>
                  <a:pt x="987353" y="698643"/>
                </a:lnTo>
                <a:close/>
              </a:path>
            </a:pathLst>
          </a:custGeom>
          <a:solidFill>
            <a:srgbClr val="D3E1F9">
              <a:alpha val="4268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1695074" y="1945694"/>
            <a:ext cx="2248747" cy="3604260"/>
          </a:xfrm>
          <a:custGeom>
            <a:avLst/>
            <a:gdLst/>
            <a:ahLst/>
            <a:cxnLst/>
            <a:rect l="l" t="t" r="r" b="b"/>
            <a:pathLst>
              <a:path w="1686560" h="2703195">
                <a:moveTo>
                  <a:pt x="0" y="698643"/>
                </a:moveTo>
                <a:lnTo>
                  <a:pt x="698643" y="0"/>
                </a:lnTo>
                <a:lnTo>
                  <a:pt x="1685996" y="0"/>
                </a:lnTo>
                <a:lnTo>
                  <a:pt x="1685996" y="2004045"/>
                </a:lnTo>
                <a:lnTo>
                  <a:pt x="987353" y="2702694"/>
                </a:lnTo>
                <a:lnTo>
                  <a:pt x="0" y="2702694"/>
                </a:lnTo>
                <a:lnTo>
                  <a:pt x="0" y="698643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1695074" y="1945694"/>
            <a:ext cx="2248747" cy="932180"/>
          </a:xfrm>
          <a:custGeom>
            <a:avLst/>
            <a:gdLst/>
            <a:ahLst/>
            <a:cxnLst/>
            <a:rect l="l" t="t" r="r" b="b"/>
            <a:pathLst>
              <a:path w="1686560" h="699135">
                <a:moveTo>
                  <a:pt x="0" y="698643"/>
                </a:moveTo>
                <a:lnTo>
                  <a:pt x="987353" y="698643"/>
                </a:lnTo>
                <a:lnTo>
                  <a:pt x="16859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3011545" y="2877218"/>
            <a:ext cx="0" cy="2672080"/>
          </a:xfrm>
          <a:custGeom>
            <a:avLst/>
            <a:gdLst/>
            <a:ahLst/>
            <a:cxnLst/>
            <a:rect l="l" t="t" r="r" b="b"/>
            <a:pathLst>
              <a:path h="2004060">
                <a:moveTo>
                  <a:pt x="0" y="0"/>
                </a:moveTo>
                <a:lnTo>
                  <a:pt x="0" y="200405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2131442" y="5586497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64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09868" y="5067664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56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47510" y="3153117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56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512534" y="3783890"/>
            <a:ext cx="1999827" cy="0"/>
          </a:xfrm>
          <a:custGeom>
            <a:avLst/>
            <a:gdLst/>
            <a:ahLst/>
            <a:cxnLst/>
            <a:rect l="l" t="t" r="r" b="b"/>
            <a:pathLst>
              <a:path w="1499870">
                <a:moveTo>
                  <a:pt x="0" y="0"/>
                </a:moveTo>
                <a:lnTo>
                  <a:pt x="1499546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7511931" y="3762913"/>
            <a:ext cx="58420" cy="42333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0" y="0"/>
                </a:lnTo>
                <a:lnTo>
                  <a:pt x="43224" y="15732"/>
                </a:lnTo>
                <a:lnTo>
                  <a:pt x="0" y="314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7511931" y="3762913"/>
            <a:ext cx="58420" cy="42333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64"/>
                </a:moveTo>
                <a:lnTo>
                  <a:pt x="43224" y="15732"/>
                </a:lnTo>
                <a:lnTo>
                  <a:pt x="0" y="0"/>
                </a:lnTo>
                <a:lnTo>
                  <a:pt x="0" y="3146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 txBox="1"/>
          <p:nvPr/>
        </p:nvSpPr>
        <p:spPr>
          <a:xfrm>
            <a:off x="5681500" y="2848332"/>
            <a:ext cx="1810173" cy="75576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1x1</a:t>
            </a:r>
            <a:r>
              <a:rPr sz="2400" spc="-3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CONV</a:t>
            </a:r>
            <a:endParaRPr sz="2400">
              <a:latin typeface="Arial"/>
              <a:cs typeface="Arial"/>
            </a:endParaRPr>
          </a:p>
          <a:p>
            <a:pPr marL="16933">
              <a:spcBef>
                <a:spcPts val="20"/>
              </a:spcBef>
            </a:pPr>
            <a:r>
              <a:rPr sz="2400" spc="-7" dirty="0">
                <a:latin typeface="Arial"/>
                <a:cs typeface="Arial"/>
              </a:rPr>
              <a:t>with 32</a:t>
            </a:r>
            <a:r>
              <a:rPr sz="2400" spc="-1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filters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590761" y="2707770"/>
            <a:ext cx="770467" cy="2842260"/>
          </a:xfrm>
          <a:custGeom>
            <a:avLst/>
            <a:gdLst/>
            <a:ahLst/>
            <a:cxnLst/>
            <a:rect l="l" t="t" r="r" b="b"/>
            <a:pathLst>
              <a:path w="577850" h="2131695">
                <a:moveTo>
                  <a:pt x="0" y="0"/>
                </a:moveTo>
                <a:lnTo>
                  <a:pt x="577748" y="0"/>
                </a:lnTo>
                <a:lnTo>
                  <a:pt x="577748" y="2131138"/>
                </a:lnTo>
                <a:lnTo>
                  <a:pt x="0" y="2131138"/>
                </a:lnTo>
                <a:lnTo>
                  <a:pt x="0" y="0"/>
                </a:lnTo>
                <a:close/>
              </a:path>
            </a:pathLst>
          </a:custGeom>
          <a:solidFill>
            <a:srgbClr val="C8DAF7">
              <a:alpha val="4268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7" name="object 17"/>
          <p:cNvSpPr/>
          <p:nvPr/>
        </p:nvSpPr>
        <p:spPr>
          <a:xfrm>
            <a:off x="9361094" y="1945694"/>
            <a:ext cx="762847" cy="3604260"/>
          </a:xfrm>
          <a:custGeom>
            <a:avLst/>
            <a:gdLst/>
            <a:ahLst/>
            <a:cxnLst/>
            <a:rect l="l" t="t" r="r" b="b"/>
            <a:pathLst>
              <a:path w="572134" h="2703195">
                <a:moveTo>
                  <a:pt x="0" y="2702694"/>
                </a:moveTo>
                <a:lnTo>
                  <a:pt x="0" y="571556"/>
                </a:lnTo>
                <a:lnTo>
                  <a:pt x="571548" y="0"/>
                </a:lnTo>
                <a:lnTo>
                  <a:pt x="571548" y="2131145"/>
                </a:lnTo>
                <a:lnTo>
                  <a:pt x="0" y="2702694"/>
                </a:lnTo>
                <a:close/>
              </a:path>
            </a:pathLst>
          </a:custGeom>
          <a:solidFill>
            <a:srgbClr val="A0AEC6">
              <a:alpha val="4268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8" name="object 18"/>
          <p:cNvSpPr/>
          <p:nvPr/>
        </p:nvSpPr>
        <p:spPr>
          <a:xfrm>
            <a:off x="8590761" y="1945694"/>
            <a:ext cx="1532467" cy="762847"/>
          </a:xfrm>
          <a:custGeom>
            <a:avLst/>
            <a:gdLst/>
            <a:ahLst/>
            <a:cxnLst/>
            <a:rect l="l" t="t" r="r" b="b"/>
            <a:pathLst>
              <a:path w="1149350" h="572135">
                <a:moveTo>
                  <a:pt x="577748" y="571556"/>
                </a:moveTo>
                <a:lnTo>
                  <a:pt x="0" y="571556"/>
                </a:lnTo>
                <a:lnTo>
                  <a:pt x="571548" y="0"/>
                </a:lnTo>
                <a:lnTo>
                  <a:pt x="1149297" y="0"/>
                </a:lnTo>
                <a:lnTo>
                  <a:pt x="577748" y="571556"/>
                </a:lnTo>
                <a:close/>
              </a:path>
            </a:pathLst>
          </a:custGeom>
          <a:solidFill>
            <a:srgbClr val="D3E1F9">
              <a:alpha val="4268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8590761" y="1945694"/>
            <a:ext cx="1532467" cy="3604260"/>
          </a:xfrm>
          <a:custGeom>
            <a:avLst/>
            <a:gdLst/>
            <a:ahLst/>
            <a:cxnLst/>
            <a:rect l="l" t="t" r="r" b="b"/>
            <a:pathLst>
              <a:path w="1149350" h="2703195">
                <a:moveTo>
                  <a:pt x="0" y="571556"/>
                </a:moveTo>
                <a:lnTo>
                  <a:pt x="571548" y="0"/>
                </a:lnTo>
                <a:lnTo>
                  <a:pt x="1149297" y="0"/>
                </a:lnTo>
                <a:lnTo>
                  <a:pt x="1149297" y="2131145"/>
                </a:lnTo>
                <a:lnTo>
                  <a:pt x="577748" y="2702694"/>
                </a:lnTo>
                <a:lnTo>
                  <a:pt x="0" y="2702694"/>
                </a:lnTo>
                <a:lnTo>
                  <a:pt x="0" y="57155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8590761" y="1945694"/>
            <a:ext cx="1532467" cy="762847"/>
          </a:xfrm>
          <a:custGeom>
            <a:avLst/>
            <a:gdLst/>
            <a:ahLst/>
            <a:cxnLst/>
            <a:rect l="l" t="t" r="r" b="b"/>
            <a:pathLst>
              <a:path w="1149350" h="572135">
                <a:moveTo>
                  <a:pt x="0" y="571556"/>
                </a:moveTo>
                <a:lnTo>
                  <a:pt x="577748" y="571556"/>
                </a:lnTo>
                <a:lnTo>
                  <a:pt x="114929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9361093" y="2707770"/>
            <a:ext cx="0" cy="2842260"/>
          </a:xfrm>
          <a:custGeom>
            <a:avLst/>
            <a:gdLst/>
            <a:ahLst/>
            <a:cxnLst/>
            <a:rect l="l" t="t" r="r" b="b"/>
            <a:pathLst>
              <a:path h="2131695">
                <a:moveTo>
                  <a:pt x="0" y="0"/>
                </a:moveTo>
                <a:lnTo>
                  <a:pt x="0" y="213113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 txBox="1"/>
          <p:nvPr/>
        </p:nvSpPr>
        <p:spPr>
          <a:xfrm>
            <a:off x="8717734" y="5586497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32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994564" y="5169264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56</a:t>
            </a:r>
            <a:endParaRPr sz="2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495998" y="3391776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56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310332" y="222865"/>
            <a:ext cx="7104260" cy="798953"/>
            <a:chOff x="575803" y="482447"/>
            <a:chExt cx="11234970" cy="1912481"/>
          </a:xfrm>
        </p:grpSpPr>
        <p:sp>
          <p:nvSpPr>
            <p:cNvPr id="29" name="TextBox 28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Image </a:t>
              </a:r>
              <a:r>
                <a:rPr lang="en-US" altLang="ko-KR" sz="3200" b="1" kern="1200" baseline="0" dirty="0" err="1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classfication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itchFamily="18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75803" y="1921172"/>
              <a:ext cx="8723217" cy="47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PIRL Research Department</a:t>
              </a:r>
            </a:p>
          </p:txBody>
        </p:sp>
        <p:pic>
          <p:nvPicPr>
            <p:cNvPr id="31" name="Picture 3" descr="C:\Users\admin\Desktop\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32" name="TextBox 31"/>
          <p:cNvSpPr txBox="1"/>
          <p:nvPr/>
        </p:nvSpPr>
        <p:spPr>
          <a:xfrm>
            <a:off x="310332" y="1400984"/>
            <a:ext cx="7609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- Convolution Layer</a:t>
            </a:r>
          </a:p>
        </p:txBody>
      </p:sp>
    </p:spTree>
    <p:extLst>
      <p:ext uri="{BB962C8B-B14F-4D97-AF65-F5344CB8AC3E}">
        <p14:creationId xmlns:p14="http://schemas.microsoft.com/office/powerpoint/2010/main" val="378535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104260" cy="798953"/>
            <a:chOff x="575803" y="482447"/>
            <a:chExt cx="11234970" cy="191248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9006347" cy="900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ko-KR" altLang="en-US" sz="3200" b="1" kern="1200" baseline="0" dirty="0" err="1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딥러닝</a:t>
              </a:r>
              <a:r>
                <a:rPr lang="ko-KR" altLang="en-US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 프레임워크 비교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47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PIRL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462334"/>
              </p:ext>
            </p:extLst>
          </p:nvPr>
        </p:nvGraphicFramePr>
        <p:xfrm>
          <a:off x="310326" y="2504196"/>
          <a:ext cx="11606691" cy="914400"/>
        </p:xfrm>
        <a:graphic>
          <a:graphicData uri="http://schemas.openxmlformats.org/drawingml/2006/table">
            <a:tbl>
              <a:tblPr firstRow="1" bandRow="1"/>
              <a:tblGrid>
                <a:gridCol w="1160669">
                  <a:extLst>
                    <a:ext uri="{9D8B030D-6E8A-4147-A177-3AD203B41FA5}">
                      <a16:colId xmlns:a16="http://schemas.microsoft.com/office/drawing/2014/main" val="2876977715"/>
                    </a:ext>
                  </a:extLst>
                </a:gridCol>
                <a:gridCol w="1461048">
                  <a:extLst>
                    <a:ext uri="{9D8B030D-6E8A-4147-A177-3AD203B41FA5}">
                      <a16:colId xmlns:a16="http://schemas.microsoft.com/office/drawing/2014/main" val="2701490865"/>
                    </a:ext>
                  </a:extLst>
                </a:gridCol>
                <a:gridCol w="954157">
                  <a:extLst>
                    <a:ext uri="{9D8B030D-6E8A-4147-A177-3AD203B41FA5}">
                      <a16:colId xmlns:a16="http://schemas.microsoft.com/office/drawing/2014/main" val="3366821427"/>
                    </a:ext>
                  </a:extLst>
                </a:gridCol>
                <a:gridCol w="1066802">
                  <a:extLst>
                    <a:ext uri="{9D8B030D-6E8A-4147-A177-3AD203B41FA5}">
                      <a16:colId xmlns:a16="http://schemas.microsoft.com/office/drawing/2014/main" val="3789173402"/>
                    </a:ext>
                  </a:extLst>
                </a:gridCol>
                <a:gridCol w="2014328">
                  <a:extLst>
                    <a:ext uri="{9D8B030D-6E8A-4147-A177-3AD203B41FA5}">
                      <a16:colId xmlns:a16="http://schemas.microsoft.com/office/drawing/2014/main" val="3350590540"/>
                    </a:ext>
                  </a:extLst>
                </a:gridCol>
                <a:gridCol w="1123122">
                  <a:extLst>
                    <a:ext uri="{9D8B030D-6E8A-4147-A177-3AD203B41FA5}">
                      <a16:colId xmlns:a16="http://schemas.microsoft.com/office/drawing/2014/main" val="1837486636"/>
                    </a:ext>
                  </a:extLst>
                </a:gridCol>
                <a:gridCol w="815009">
                  <a:extLst>
                    <a:ext uri="{9D8B030D-6E8A-4147-A177-3AD203B41FA5}">
                      <a16:colId xmlns:a16="http://schemas.microsoft.com/office/drawing/2014/main" val="943894712"/>
                    </a:ext>
                  </a:extLst>
                </a:gridCol>
                <a:gridCol w="934278">
                  <a:extLst>
                    <a:ext uri="{9D8B030D-6E8A-4147-A177-3AD203B41FA5}">
                      <a16:colId xmlns:a16="http://schemas.microsoft.com/office/drawing/2014/main" val="1835876426"/>
                    </a:ext>
                  </a:extLst>
                </a:gridCol>
                <a:gridCol w="1083365">
                  <a:extLst>
                    <a:ext uri="{9D8B030D-6E8A-4147-A177-3AD203B41FA5}">
                      <a16:colId xmlns:a16="http://schemas.microsoft.com/office/drawing/2014/main" val="3759116898"/>
                    </a:ext>
                  </a:extLst>
                </a:gridCol>
                <a:gridCol w="993913">
                  <a:extLst>
                    <a:ext uri="{9D8B030D-6E8A-4147-A177-3AD203B41FA5}">
                      <a16:colId xmlns:a16="http://schemas.microsoft.com/office/drawing/2014/main" val="657801012"/>
                    </a:ext>
                  </a:extLst>
                </a:gridCol>
              </a:tblGrid>
              <a:tr h="2503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주체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플랫폼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모바일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언어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인터페이스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OpenMP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Cuda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OPenCL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멀티</a:t>
                      </a:r>
                      <a:r>
                        <a:rPr lang="en-US" altLang="ko-KR" sz="1600" dirty="0"/>
                        <a:t>GPU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분산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799670"/>
                  </a:ext>
                </a:extLst>
              </a:tr>
              <a:tr h="250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Google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Linux, Mac,</a:t>
                      </a:r>
                      <a:r>
                        <a:rPr lang="en-US" altLang="ko-KR" sz="1600" baseline="0" dirty="0"/>
                        <a:t> Window</a:t>
                      </a:r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-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Python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Python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-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-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296849"/>
                  </a:ext>
                </a:extLst>
              </a:tr>
            </a:tbl>
          </a:graphicData>
        </a:graphic>
      </p:graphicFrame>
      <p:sp>
        <p:nvSpPr>
          <p:cNvPr id="44" name="Rounded Rectangle"/>
          <p:cNvSpPr/>
          <p:nvPr/>
        </p:nvSpPr>
        <p:spPr>
          <a:xfrm>
            <a:off x="310326" y="3557610"/>
            <a:ext cx="11606685" cy="3023149"/>
          </a:xfrm>
          <a:prstGeom prst="roundRect">
            <a:avLst>
              <a:gd name="adj" fmla="val 8523"/>
            </a:avLst>
          </a:prstGeom>
          <a:solidFill>
            <a:srgbClr val="FFFFFF"/>
          </a:solidFill>
          <a:ln w="12700">
            <a:miter lim="400000"/>
          </a:ln>
          <a:effectLst>
            <a:outerShdw blurRad="292100" dist="110334" dir="5400000" rotWithShape="0">
              <a:srgbClr val="475D84">
                <a:alpha val="2164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grpSp>
        <p:nvGrpSpPr>
          <p:cNvPr id="65" name="그룹 64"/>
          <p:cNvGrpSpPr/>
          <p:nvPr/>
        </p:nvGrpSpPr>
        <p:grpSpPr>
          <a:xfrm>
            <a:off x="501859" y="5098774"/>
            <a:ext cx="800167" cy="470879"/>
            <a:chOff x="3138620" y="7550842"/>
            <a:chExt cx="2265389" cy="914687"/>
          </a:xfrm>
          <a:solidFill>
            <a:srgbClr val="2A78A8"/>
          </a:solidFill>
        </p:grpSpPr>
        <p:sp>
          <p:nvSpPr>
            <p:cNvPr id="66" name="Rounded Rectangle"/>
            <p:cNvSpPr/>
            <p:nvPr/>
          </p:nvSpPr>
          <p:spPr>
            <a:xfrm>
              <a:off x="3138620" y="7729850"/>
              <a:ext cx="2265389" cy="520702"/>
            </a:xfrm>
            <a:prstGeom prst="roundRect">
              <a:avLst>
                <a:gd name="adj" fmla="val 50000"/>
              </a:avLst>
            </a:prstGeom>
            <a:grpFill/>
            <a:ln w="12700">
              <a:miter lim="400000"/>
            </a:ln>
            <a:effectLst>
              <a:outerShdw blurRad="279400" dist="112866" dir="5466904" rotWithShape="0">
                <a:srgbClr val="4983D0">
                  <a:alpha val="6105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7" name="more inform"/>
            <p:cNvSpPr txBox="1"/>
            <p:nvPr/>
          </p:nvSpPr>
          <p:spPr>
            <a:xfrm>
              <a:off x="3138620" y="7550842"/>
              <a:ext cx="2265389" cy="914687"/>
            </a:xfrm>
            <a:prstGeom prst="rect">
              <a:avLst/>
            </a:prstGeom>
            <a:noFill/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ctr">
                <a:lnSpc>
                  <a:spcPct val="100000"/>
                </a:lnSpc>
                <a:defRPr baseline="0">
                  <a:solidFill>
                    <a:srgbClr val="FFFFFF"/>
                  </a:solidFill>
                </a:defRPr>
              </a:lvl1pPr>
            </a:lstStyle>
            <a:p>
              <a:r>
                <a:rPr lang="ko-KR" altLang="en-US" sz="1600" b="1" dirty="0"/>
                <a:t>단점</a:t>
              </a:r>
              <a:endParaRPr sz="1600" b="1" dirty="0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501859" y="5516377"/>
            <a:ext cx="30636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매우 복잡함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2017</a:t>
            </a:r>
            <a:r>
              <a:rPr lang="ko-KR" altLang="en-US" sz="1600" dirty="0"/>
              <a:t>년 이후 공식 지원 마감</a:t>
            </a:r>
          </a:p>
        </p:txBody>
      </p:sp>
      <p:grpSp>
        <p:nvGrpSpPr>
          <p:cNvPr id="74" name="그룹 73"/>
          <p:cNvGrpSpPr/>
          <p:nvPr/>
        </p:nvGrpSpPr>
        <p:grpSpPr>
          <a:xfrm>
            <a:off x="501859" y="3627203"/>
            <a:ext cx="800167" cy="348813"/>
            <a:chOff x="3138620" y="7669399"/>
            <a:chExt cx="2265389" cy="677573"/>
          </a:xfrm>
          <a:solidFill>
            <a:srgbClr val="2A78A8"/>
          </a:solidFill>
        </p:grpSpPr>
        <p:sp>
          <p:nvSpPr>
            <p:cNvPr id="75" name="Rounded Rectangle"/>
            <p:cNvSpPr/>
            <p:nvPr/>
          </p:nvSpPr>
          <p:spPr>
            <a:xfrm>
              <a:off x="3138620" y="7729850"/>
              <a:ext cx="2265389" cy="520702"/>
            </a:xfrm>
            <a:prstGeom prst="roundRect">
              <a:avLst>
                <a:gd name="adj" fmla="val 50000"/>
              </a:avLst>
            </a:prstGeom>
            <a:grpFill/>
            <a:ln w="12700">
              <a:miter lim="400000"/>
            </a:ln>
            <a:effectLst>
              <a:outerShdw blurRad="279400" dist="112866" dir="5466904" rotWithShape="0">
                <a:srgbClr val="4983D0">
                  <a:alpha val="6105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6" name="more inform"/>
            <p:cNvSpPr txBox="1"/>
            <p:nvPr/>
          </p:nvSpPr>
          <p:spPr>
            <a:xfrm>
              <a:off x="3138620" y="7669399"/>
              <a:ext cx="2265389" cy="677573"/>
            </a:xfrm>
            <a:prstGeom prst="rect">
              <a:avLst/>
            </a:prstGeom>
            <a:noFill/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ctr">
                <a:lnSpc>
                  <a:spcPct val="100000"/>
                </a:lnSpc>
                <a:defRPr baseline="0">
                  <a:solidFill>
                    <a:srgbClr val="FFFFFF"/>
                  </a:solidFill>
                </a:defRPr>
              </a:lvl1pPr>
            </a:lstStyle>
            <a:p>
              <a:r>
                <a:rPr lang="ko-KR" altLang="en-US" sz="1600" b="1" dirty="0"/>
                <a:t>장점</a:t>
              </a:r>
              <a:endParaRPr sz="1600" b="1" dirty="0"/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501859" y="3983775"/>
            <a:ext cx="47840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Low-level</a:t>
            </a:r>
            <a:r>
              <a:rPr lang="ko-KR" altLang="en-US" sz="1600" dirty="0"/>
              <a:t>을 제어할 수 있는 </a:t>
            </a:r>
            <a:r>
              <a:rPr lang="en-US" altLang="ko-KR" sz="1600" dirty="0"/>
              <a:t>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빠르고 유연함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Wrapper </a:t>
            </a:r>
            <a:r>
              <a:rPr lang="ko-KR" altLang="en-US" sz="1600" dirty="0"/>
              <a:t>프레임워크의 기반 프레임워크</a:t>
            </a:r>
            <a:r>
              <a:rPr lang="en-US" altLang="ko-KR" sz="1600" dirty="0"/>
              <a:t>(</a:t>
            </a:r>
            <a:r>
              <a:rPr lang="en-US" altLang="ko-KR" sz="1600" dirty="0" err="1"/>
              <a:t>Keras</a:t>
            </a:r>
            <a:r>
              <a:rPr lang="en-US" altLang="ko-KR" sz="1600" dirty="0"/>
              <a:t>)</a:t>
            </a:r>
          </a:p>
        </p:txBody>
      </p:sp>
      <p:pic>
        <p:nvPicPr>
          <p:cNvPr id="6146" name="Picture 2" descr="ê´ë ¨ ì´ë¯¸ì§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1" t="31798" r="6093" b="28927"/>
          <a:stretch/>
        </p:blipFill>
        <p:spPr bwMode="auto">
          <a:xfrm>
            <a:off x="310326" y="1619034"/>
            <a:ext cx="3210308" cy="82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3267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133105" y="3706651"/>
            <a:ext cx="176107" cy="884767"/>
          </a:xfrm>
          <a:custGeom>
            <a:avLst/>
            <a:gdLst/>
            <a:ahLst/>
            <a:cxnLst/>
            <a:rect l="l" t="t" r="r" b="b"/>
            <a:pathLst>
              <a:path w="132079" h="663575">
                <a:moveTo>
                  <a:pt x="0" y="0"/>
                </a:moveTo>
                <a:lnTo>
                  <a:pt x="131602" y="0"/>
                </a:lnTo>
                <a:lnTo>
                  <a:pt x="131602" y="663201"/>
                </a:lnTo>
                <a:lnTo>
                  <a:pt x="0" y="663201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1308574" y="3505722"/>
            <a:ext cx="201507" cy="1085425"/>
          </a:xfrm>
          <a:custGeom>
            <a:avLst/>
            <a:gdLst/>
            <a:ahLst/>
            <a:cxnLst/>
            <a:rect l="l" t="t" r="r" b="b"/>
            <a:pathLst>
              <a:path w="151130" h="814069">
                <a:moveTo>
                  <a:pt x="0" y="813898"/>
                </a:moveTo>
                <a:lnTo>
                  <a:pt x="0" y="150697"/>
                </a:lnTo>
                <a:lnTo>
                  <a:pt x="150697" y="0"/>
                </a:lnTo>
                <a:lnTo>
                  <a:pt x="150697" y="663198"/>
                </a:lnTo>
                <a:lnTo>
                  <a:pt x="0" y="813898"/>
                </a:lnTo>
                <a:close/>
              </a:path>
            </a:pathLst>
          </a:custGeom>
          <a:solidFill>
            <a:srgbClr val="A0AEC6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1133105" y="3505721"/>
            <a:ext cx="376767" cy="201507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131602" y="150697"/>
                </a:moveTo>
                <a:lnTo>
                  <a:pt x="0" y="150697"/>
                </a:lnTo>
                <a:lnTo>
                  <a:pt x="150697" y="0"/>
                </a:lnTo>
                <a:lnTo>
                  <a:pt x="282299" y="0"/>
                </a:lnTo>
                <a:lnTo>
                  <a:pt x="131602" y="150697"/>
                </a:lnTo>
                <a:close/>
              </a:path>
            </a:pathLst>
          </a:custGeom>
          <a:solidFill>
            <a:srgbClr val="D3E1F9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1133105" y="3505722"/>
            <a:ext cx="376767" cy="1085425"/>
          </a:xfrm>
          <a:custGeom>
            <a:avLst/>
            <a:gdLst/>
            <a:ahLst/>
            <a:cxnLst/>
            <a:rect l="l" t="t" r="r" b="b"/>
            <a:pathLst>
              <a:path w="282575" h="814069">
                <a:moveTo>
                  <a:pt x="0" y="150697"/>
                </a:moveTo>
                <a:lnTo>
                  <a:pt x="150697" y="0"/>
                </a:lnTo>
                <a:lnTo>
                  <a:pt x="282299" y="0"/>
                </a:lnTo>
                <a:lnTo>
                  <a:pt x="282299" y="663198"/>
                </a:lnTo>
                <a:lnTo>
                  <a:pt x="131602" y="813898"/>
                </a:lnTo>
                <a:lnTo>
                  <a:pt x="0" y="813898"/>
                </a:lnTo>
                <a:lnTo>
                  <a:pt x="0" y="15069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1133105" y="3505721"/>
            <a:ext cx="376767" cy="201507"/>
          </a:xfrm>
          <a:custGeom>
            <a:avLst/>
            <a:gdLst/>
            <a:ahLst/>
            <a:cxnLst/>
            <a:rect l="l" t="t" r="r" b="b"/>
            <a:pathLst>
              <a:path w="282575" h="151130">
                <a:moveTo>
                  <a:pt x="0" y="150697"/>
                </a:moveTo>
                <a:lnTo>
                  <a:pt x="131602" y="150697"/>
                </a:lnTo>
                <a:lnTo>
                  <a:pt x="2822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1308574" y="3706651"/>
            <a:ext cx="0" cy="884767"/>
          </a:xfrm>
          <a:custGeom>
            <a:avLst/>
            <a:gdLst/>
            <a:ahLst/>
            <a:cxnLst/>
            <a:rect l="l" t="t" r="r" b="b"/>
            <a:pathLst>
              <a:path h="663575">
                <a:moveTo>
                  <a:pt x="0" y="0"/>
                </a:moveTo>
                <a:lnTo>
                  <a:pt x="0" y="663201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3261435" y="3860120"/>
            <a:ext cx="376767" cy="376767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141149" y="282299"/>
                </a:moveTo>
                <a:lnTo>
                  <a:pt x="96535" y="275103"/>
                </a:lnTo>
                <a:lnTo>
                  <a:pt x="57788" y="255064"/>
                </a:lnTo>
                <a:lnTo>
                  <a:pt x="27233" y="224508"/>
                </a:lnTo>
                <a:lnTo>
                  <a:pt x="7195" y="185762"/>
                </a:lnTo>
                <a:lnTo>
                  <a:pt x="0" y="141149"/>
                </a:lnTo>
                <a:lnTo>
                  <a:pt x="7195" y="96537"/>
                </a:lnTo>
                <a:lnTo>
                  <a:pt x="27233" y="57790"/>
                </a:lnTo>
                <a:lnTo>
                  <a:pt x="57788" y="27235"/>
                </a:lnTo>
                <a:lnTo>
                  <a:pt x="96535" y="7196"/>
                </a:lnTo>
                <a:lnTo>
                  <a:pt x="141149" y="0"/>
                </a:lnTo>
                <a:lnTo>
                  <a:pt x="168815" y="2737"/>
                </a:lnTo>
                <a:lnTo>
                  <a:pt x="219456" y="23719"/>
                </a:lnTo>
                <a:lnTo>
                  <a:pt x="258579" y="62849"/>
                </a:lnTo>
                <a:lnTo>
                  <a:pt x="279561" y="113490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5" y="224508"/>
                </a:lnTo>
                <a:lnTo>
                  <a:pt x="224510" y="255064"/>
                </a:lnTo>
                <a:lnTo>
                  <a:pt x="185763" y="275103"/>
                </a:lnTo>
                <a:lnTo>
                  <a:pt x="141149" y="282299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3261435" y="3860120"/>
            <a:ext cx="376767" cy="376767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0" y="141149"/>
                </a:moveTo>
                <a:lnTo>
                  <a:pt x="7195" y="96537"/>
                </a:lnTo>
                <a:lnTo>
                  <a:pt x="27233" y="57790"/>
                </a:lnTo>
                <a:lnTo>
                  <a:pt x="57788" y="27235"/>
                </a:lnTo>
                <a:lnTo>
                  <a:pt x="96535" y="7196"/>
                </a:lnTo>
                <a:lnTo>
                  <a:pt x="141149" y="0"/>
                </a:lnTo>
                <a:lnTo>
                  <a:pt x="195164" y="10746"/>
                </a:lnTo>
                <a:lnTo>
                  <a:pt x="240949" y="41349"/>
                </a:lnTo>
                <a:lnTo>
                  <a:pt x="271552" y="87143"/>
                </a:lnTo>
                <a:lnTo>
                  <a:pt x="282299" y="141149"/>
                </a:lnTo>
                <a:lnTo>
                  <a:pt x="275103" y="185762"/>
                </a:lnTo>
                <a:lnTo>
                  <a:pt x="255065" y="224508"/>
                </a:lnTo>
                <a:lnTo>
                  <a:pt x="224510" y="255064"/>
                </a:lnTo>
                <a:lnTo>
                  <a:pt x="185763" y="275103"/>
                </a:lnTo>
                <a:lnTo>
                  <a:pt x="141149" y="282299"/>
                </a:lnTo>
                <a:lnTo>
                  <a:pt x="96535" y="275103"/>
                </a:lnTo>
                <a:lnTo>
                  <a:pt x="57788" y="255064"/>
                </a:lnTo>
                <a:lnTo>
                  <a:pt x="27233" y="224508"/>
                </a:lnTo>
                <a:lnTo>
                  <a:pt x="7195" y="185762"/>
                </a:lnTo>
                <a:lnTo>
                  <a:pt x="0" y="14114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1275438" y="4048321"/>
            <a:ext cx="1986280" cy="532553"/>
          </a:xfrm>
          <a:custGeom>
            <a:avLst/>
            <a:gdLst/>
            <a:ahLst/>
            <a:cxnLst/>
            <a:rect l="l" t="t" r="r" b="b"/>
            <a:pathLst>
              <a:path w="1489710" h="399414">
                <a:moveTo>
                  <a:pt x="0" y="398999"/>
                </a:moveTo>
                <a:lnTo>
                  <a:pt x="14894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/>
          <p:nvPr/>
        </p:nvSpPr>
        <p:spPr>
          <a:xfrm>
            <a:off x="1301439" y="3731921"/>
            <a:ext cx="1960033" cy="316653"/>
          </a:xfrm>
          <a:custGeom>
            <a:avLst/>
            <a:gdLst/>
            <a:ahLst/>
            <a:cxnLst/>
            <a:rect l="l" t="t" r="r" b="b"/>
            <a:pathLst>
              <a:path w="1470025" h="237489">
                <a:moveTo>
                  <a:pt x="0" y="0"/>
                </a:moveTo>
                <a:lnTo>
                  <a:pt x="1469997" y="2372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3" name="object 13"/>
          <p:cNvSpPr/>
          <p:nvPr/>
        </p:nvSpPr>
        <p:spPr>
          <a:xfrm>
            <a:off x="1483039" y="3532722"/>
            <a:ext cx="1778847" cy="515620"/>
          </a:xfrm>
          <a:custGeom>
            <a:avLst/>
            <a:gdLst/>
            <a:ahLst/>
            <a:cxnLst/>
            <a:rect l="l" t="t" r="r" b="b"/>
            <a:pathLst>
              <a:path w="1334135" h="386714">
                <a:moveTo>
                  <a:pt x="0" y="0"/>
                </a:moveTo>
                <a:lnTo>
                  <a:pt x="1333797" y="386699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4" name="object 14"/>
          <p:cNvSpPr/>
          <p:nvPr/>
        </p:nvSpPr>
        <p:spPr>
          <a:xfrm>
            <a:off x="1517838" y="4048320"/>
            <a:ext cx="1744133" cy="333587"/>
          </a:xfrm>
          <a:custGeom>
            <a:avLst/>
            <a:gdLst/>
            <a:ahLst/>
            <a:cxnLst/>
            <a:rect l="l" t="t" r="r" b="b"/>
            <a:pathLst>
              <a:path w="1308100" h="250189">
                <a:moveTo>
                  <a:pt x="0" y="249599"/>
                </a:moveTo>
                <a:lnTo>
                  <a:pt x="130769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5" name="object 15"/>
          <p:cNvSpPr txBox="1"/>
          <p:nvPr/>
        </p:nvSpPr>
        <p:spPr>
          <a:xfrm>
            <a:off x="1491939" y="5361564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32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77675" y="2597325"/>
            <a:ext cx="373380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32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7791" y="5883736"/>
            <a:ext cx="20404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latin typeface="Arial"/>
                <a:cs typeface="Arial"/>
              </a:rPr>
              <a:t>3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77739" y="3200693"/>
            <a:ext cx="284480" cy="2686473"/>
          </a:xfrm>
          <a:custGeom>
            <a:avLst/>
            <a:gdLst/>
            <a:ahLst/>
            <a:cxnLst/>
            <a:rect l="l" t="t" r="r" b="b"/>
            <a:pathLst>
              <a:path w="213359" h="2014854">
                <a:moveTo>
                  <a:pt x="0" y="0"/>
                </a:moveTo>
                <a:lnTo>
                  <a:pt x="213172" y="0"/>
                </a:lnTo>
                <a:lnTo>
                  <a:pt x="213172" y="2014668"/>
                </a:lnTo>
                <a:lnTo>
                  <a:pt x="0" y="2014668"/>
                </a:lnTo>
                <a:lnTo>
                  <a:pt x="0" y="0"/>
                </a:lnTo>
                <a:close/>
              </a:path>
            </a:pathLst>
          </a:custGeom>
          <a:solidFill>
            <a:srgbClr val="F4CCCC">
              <a:alpha val="5191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9" name="object 19"/>
          <p:cNvSpPr/>
          <p:nvPr/>
        </p:nvSpPr>
        <p:spPr>
          <a:xfrm>
            <a:off x="861969" y="2209724"/>
            <a:ext cx="991447" cy="3677920"/>
          </a:xfrm>
          <a:custGeom>
            <a:avLst/>
            <a:gdLst/>
            <a:ahLst/>
            <a:cxnLst/>
            <a:rect l="l" t="t" r="r" b="b"/>
            <a:pathLst>
              <a:path w="743585" h="2758440">
                <a:moveTo>
                  <a:pt x="0" y="2757894"/>
                </a:moveTo>
                <a:lnTo>
                  <a:pt x="0" y="743226"/>
                </a:lnTo>
                <a:lnTo>
                  <a:pt x="743226" y="0"/>
                </a:lnTo>
                <a:lnTo>
                  <a:pt x="743226" y="2014670"/>
                </a:lnTo>
                <a:lnTo>
                  <a:pt x="0" y="2757894"/>
                </a:lnTo>
                <a:close/>
              </a:path>
            </a:pathLst>
          </a:custGeom>
          <a:solidFill>
            <a:srgbClr val="C3A3A3">
              <a:alpha val="5191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0" name="object 20"/>
          <p:cNvSpPr/>
          <p:nvPr/>
        </p:nvSpPr>
        <p:spPr>
          <a:xfrm>
            <a:off x="577740" y="2209724"/>
            <a:ext cx="1275925" cy="991447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213172" y="743226"/>
                </a:moveTo>
                <a:lnTo>
                  <a:pt x="0" y="743226"/>
                </a:lnTo>
                <a:lnTo>
                  <a:pt x="743226" y="0"/>
                </a:lnTo>
                <a:lnTo>
                  <a:pt x="956398" y="0"/>
                </a:lnTo>
                <a:lnTo>
                  <a:pt x="213172" y="743226"/>
                </a:lnTo>
                <a:close/>
              </a:path>
            </a:pathLst>
          </a:custGeom>
          <a:solidFill>
            <a:srgbClr val="F6D6D6">
              <a:alpha val="5191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1" name="object 21"/>
          <p:cNvSpPr/>
          <p:nvPr/>
        </p:nvSpPr>
        <p:spPr>
          <a:xfrm>
            <a:off x="577740" y="2209724"/>
            <a:ext cx="1275925" cy="3677920"/>
          </a:xfrm>
          <a:custGeom>
            <a:avLst/>
            <a:gdLst/>
            <a:ahLst/>
            <a:cxnLst/>
            <a:rect l="l" t="t" r="r" b="b"/>
            <a:pathLst>
              <a:path w="956944" h="2758440">
                <a:moveTo>
                  <a:pt x="0" y="743226"/>
                </a:moveTo>
                <a:lnTo>
                  <a:pt x="743226" y="0"/>
                </a:lnTo>
                <a:lnTo>
                  <a:pt x="956398" y="0"/>
                </a:lnTo>
                <a:lnTo>
                  <a:pt x="956398" y="2014670"/>
                </a:lnTo>
                <a:lnTo>
                  <a:pt x="213172" y="2757894"/>
                </a:lnTo>
                <a:lnTo>
                  <a:pt x="0" y="2757894"/>
                </a:lnTo>
                <a:lnTo>
                  <a:pt x="0" y="743226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2" name="object 22"/>
          <p:cNvSpPr/>
          <p:nvPr/>
        </p:nvSpPr>
        <p:spPr>
          <a:xfrm>
            <a:off x="577740" y="2209724"/>
            <a:ext cx="1275925" cy="991447"/>
          </a:xfrm>
          <a:custGeom>
            <a:avLst/>
            <a:gdLst/>
            <a:ahLst/>
            <a:cxnLst/>
            <a:rect l="l" t="t" r="r" b="b"/>
            <a:pathLst>
              <a:path w="956944" h="743585">
                <a:moveTo>
                  <a:pt x="0" y="743226"/>
                </a:moveTo>
                <a:lnTo>
                  <a:pt x="213172" y="743226"/>
                </a:lnTo>
                <a:lnTo>
                  <a:pt x="956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3" name="object 23"/>
          <p:cNvSpPr/>
          <p:nvPr/>
        </p:nvSpPr>
        <p:spPr>
          <a:xfrm>
            <a:off x="861969" y="3200693"/>
            <a:ext cx="0" cy="2686473"/>
          </a:xfrm>
          <a:custGeom>
            <a:avLst/>
            <a:gdLst/>
            <a:ahLst/>
            <a:cxnLst/>
            <a:rect l="l" t="t" r="r" b="b"/>
            <a:pathLst>
              <a:path h="2014854">
                <a:moveTo>
                  <a:pt x="0" y="0"/>
                </a:moveTo>
                <a:lnTo>
                  <a:pt x="0" y="2014668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4" name="object 24"/>
          <p:cNvSpPr/>
          <p:nvPr/>
        </p:nvSpPr>
        <p:spPr>
          <a:xfrm>
            <a:off x="7926474" y="1507592"/>
            <a:ext cx="3039493" cy="17341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5" name="object 25"/>
          <p:cNvSpPr/>
          <p:nvPr/>
        </p:nvSpPr>
        <p:spPr>
          <a:xfrm>
            <a:off x="7920108" y="1501242"/>
            <a:ext cx="3052233" cy="1747520"/>
          </a:xfrm>
          <a:custGeom>
            <a:avLst/>
            <a:gdLst/>
            <a:ahLst/>
            <a:cxnLst/>
            <a:rect l="l" t="t" r="r" b="b"/>
            <a:pathLst>
              <a:path w="2289175" h="1310640">
                <a:moveTo>
                  <a:pt x="0" y="0"/>
                </a:moveTo>
                <a:lnTo>
                  <a:pt x="2289145" y="0"/>
                </a:lnTo>
                <a:lnTo>
                  <a:pt x="2289145" y="1310172"/>
                </a:lnTo>
                <a:lnTo>
                  <a:pt x="0" y="1310172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27" name="object 27"/>
          <p:cNvSpPr txBox="1"/>
          <p:nvPr/>
        </p:nvSpPr>
        <p:spPr>
          <a:xfrm>
            <a:off x="5071131" y="3791714"/>
            <a:ext cx="6505351" cy="170018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97923" marR="6773" indent="-380990">
              <a:lnSpc>
                <a:spcPct val="100699"/>
              </a:lnSpc>
              <a:spcBef>
                <a:spcPts val="113"/>
              </a:spcBef>
              <a:buFont typeface="Wingdings" panose="05000000000000000000" pitchFamily="2" charset="2"/>
              <a:buChar char="v"/>
            </a:pPr>
            <a:r>
              <a:rPr lang="en-US" altLang="ko-KR" spc="-7" dirty="0">
                <a:solidFill>
                  <a:srgbClr val="38751C"/>
                </a:solidFill>
                <a:latin typeface="Arial"/>
                <a:cs typeface="Arial"/>
              </a:rPr>
              <a:t>Neuron</a:t>
            </a:r>
            <a:r>
              <a:rPr lang="ko-KR" altLang="en-US" spc="-7" dirty="0">
                <a:solidFill>
                  <a:srgbClr val="38751C"/>
                </a:solidFill>
                <a:latin typeface="Arial"/>
                <a:cs typeface="Arial"/>
              </a:rPr>
              <a:t> 이 이미지의 일부분</a:t>
            </a:r>
            <a:r>
              <a:rPr lang="en-US" altLang="ko-KR" spc="-7" dirty="0">
                <a:solidFill>
                  <a:srgbClr val="38751C"/>
                </a:solidFill>
                <a:latin typeface="Arial"/>
                <a:cs typeface="Arial"/>
              </a:rPr>
              <a:t>(receptive field)</a:t>
            </a:r>
            <a:r>
              <a:rPr lang="ko-KR" altLang="en-US" spc="-7" dirty="0">
                <a:solidFill>
                  <a:srgbClr val="38751C"/>
                </a:solidFill>
                <a:latin typeface="Arial"/>
                <a:cs typeface="Arial"/>
              </a:rPr>
              <a:t>과 </a:t>
            </a:r>
            <a:r>
              <a:rPr lang="en-US" altLang="ko-KR" spc="-7" dirty="0">
                <a:solidFill>
                  <a:srgbClr val="38751C"/>
                </a:solidFill>
                <a:latin typeface="Arial"/>
                <a:cs typeface="Arial"/>
              </a:rPr>
              <a:t>output</a:t>
            </a:r>
            <a:r>
              <a:rPr lang="ko-KR" altLang="en-US" spc="-7" dirty="0">
                <a:solidFill>
                  <a:srgbClr val="38751C"/>
                </a:solidFill>
                <a:latin typeface="Arial"/>
                <a:cs typeface="Arial"/>
              </a:rPr>
              <a:t>의 한 요소를 연결 하므로 </a:t>
            </a:r>
            <a:r>
              <a:rPr lang="en-US" altLang="ko-KR" spc="-7" dirty="0">
                <a:solidFill>
                  <a:srgbClr val="38751C"/>
                </a:solidFill>
                <a:latin typeface="Arial"/>
                <a:cs typeface="Arial"/>
              </a:rPr>
              <a:t>local  </a:t>
            </a:r>
            <a:r>
              <a:rPr lang="en-US" altLang="ko-KR" dirty="0">
                <a:solidFill>
                  <a:srgbClr val="38751C"/>
                </a:solidFill>
                <a:latin typeface="Arial"/>
                <a:cs typeface="Arial"/>
              </a:rPr>
              <a:t>connectivity</a:t>
            </a:r>
            <a:r>
              <a:rPr lang="ko-KR" altLang="en-US" dirty="0">
                <a:solidFill>
                  <a:srgbClr val="38751C"/>
                </a:solidFill>
                <a:latin typeface="Arial"/>
                <a:cs typeface="Arial"/>
              </a:rPr>
              <a:t>를 가진다고 할 수 있다</a:t>
            </a:r>
            <a:r>
              <a:rPr lang="en-US" altLang="ko-KR" dirty="0">
                <a:solidFill>
                  <a:srgbClr val="38751C"/>
                </a:solidFill>
                <a:latin typeface="Arial"/>
                <a:cs typeface="Arial"/>
              </a:rPr>
              <a:t>.</a:t>
            </a:r>
          </a:p>
          <a:p>
            <a:pPr marL="397923" marR="6773" indent="-380990">
              <a:lnSpc>
                <a:spcPct val="100699"/>
              </a:lnSpc>
              <a:spcBef>
                <a:spcPts val="113"/>
              </a:spcBef>
              <a:buFont typeface="Wingdings" panose="05000000000000000000" pitchFamily="2" charset="2"/>
              <a:buChar char="v"/>
            </a:pPr>
            <a:endParaRPr lang="ko-KR" altLang="en-US" dirty="0">
              <a:latin typeface="Arial"/>
              <a:cs typeface="Arial"/>
            </a:endParaRPr>
          </a:p>
          <a:p>
            <a:pPr marL="397923" indent="-380990">
              <a:spcBef>
                <a:spcPts val="20"/>
              </a:spcBef>
              <a:buFont typeface="Wingdings" panose="05000000000000000000" pitchFamily="2" charset="2"/>
              <a:buChar char="v"/>
              <a:tabLst>
                <a:tab pos="575719" algn="l"/>
                <a:tab pos="576564" algn="l"/>
              </a:tabLst>
            </a:pPr>
            <a:r>
              <a:rPr lang="ko-KR" altLang="en-US" spc="-7" dirty="0">
                <a:solidFill>
                  <a:srgbClr val="38751C"/>
                </a:solidFill>
                <a:latin typeface="Arial"/>
                <a:cs typeface="Arial"/>
              </a:rPr>
              <a:t>하나의 </a:t>
            </a:r>
            <a:r>
              <a:rPr lang="en-US" altLang="ko-KR" spc="-7" dirty="0">
                <a:solidFill>
                  <a:srgbClr val="38751C"/>
                </a:solidFill>
                <a:latin typeface="Arial"/>
                <a:cs typeface="Arial"/>
              </a:rPr>
              <a:t>activation map(</a:t>
            </a:r>
            <a:r>
              <a:rPr lang="ko-KR" altLang="en-US" spc="-7" dirty="0">
                <a:solidFill>
                  <a:srgbClr val="38751C"/>
                </a:solidFill>
                <a:latin typeface="Arial"/>
                <a:cs typeface="Arial"/>
              </a:rPr>
              <a:t>동일한 </a:t>
            </a:r>
            <a:r>
              <a:rPr lang="en-US" altLang="ko-KR" spc="-7" dirty="0">
                <a:solidFill>
                  <a:srgbClr val="38751C"/>
                </a:solidFill>
                <a:latin typeface="Arial"/>
                <a:cs typeface="Arial"/>
              </a:rPr>
              <a:t>depth)</a:t>
            </a:r>
            <a:r>
              <a:rPr lang="ko-KR" altLang="en-US" spc="-7" dirty="0">
                <a:solidFill>
                  <a:srgbClr val="38751C"/>
                </a:solidFill>
                <a:latin typeface="Arial"/>
                <a:cs typeface="Arial"/>
              </a:rPr>
              <a:t>을 만드는 </a:t>
            </a:r>
            <a:r>
              <a:rPr lang="en-US" altLang="ko-KR" spc="-7" dirty="0">
                <a:solidFill>
                  <a:srgbClr val="38751C"/>
                </a:solidFill>
                <a:latin typeface="Arial"/>
                <a:cs typeface="Arial"/>
              </a:rPr>
              <a:t>parameter (filter</a:t>
            </a:r>
            <a:r>
              <a:rPr lang="ko-KR" altLang="en-US" spc="-7" dirty="0">
                <a:solidFill>
                  <a:srgbClr val="38751C"/>
                </a:solidFill>
                <a:latin typeface="Arial"/>
                <a:cs typeface="Arial"/>
              </a:rPr>
              <a:t>의 </a:t>
            </a:r>
            <a:r>
              <a:rPr lang="en-US" altLang="ko-KR" spc="-7" dirty="0">
                <a:solidFill>
                  <a:srgbClr val="38751C"/>
                </a:solidFill>
                <a:latin typeface="Arial"/>
                <a:cs typeface="Arial"/>
              </a:rPr>
              <a:t>weight)</a:t>
            </a:r>
            <a:r>
              <a:rPr lang="ko-KR" altLang="en-US" spc="-7" dirty="0">
                <a:solidFill>
                  <a:srgbClr val="38751C"/>
                </a:solidFill>
                <a:latin typeface="Arial"/>
                <a:cs typeface="Arial"/>
              </a:rPr>
              <a:t>는</a:t>
            </a:r>
            <a:r>
              <a:rPr lang="en-US" altLang="ko-KR" spc="-7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lang="ko-KR" altLang="en-US" spc="-7" dirty="0">
                <a:solidFill>
                  <a:srgbClr val="38751C"/>
                </a:solidFill>
                <a:latin typeface="Arial"/>
                <a:cs typeface="Arial"/>
              </a:rPr>
              <a:t>공유된다</a:t>
            </a:r>
            <a:endParaRPr lang="en-US" altLang="ko-KR" spc="-7" dirty="0">
              <a:solidFill>
                <a:srgbClr val="38751C"/>
              </a:solidFill>
              <a:latin typeface="Arial"/>
              <a:cs typeface="Arial"/>
            </a:endParaRPr>
          </a:p>
          <a:p>
            <a:pPr marL="16933">
              <a:spcBef>
                <a:spcPts val="20"/>
              </a:spcBef>
              <a:tabLst>
                <a:tab pos="575719" algn="l"/>
                <a:tab pos="576564" algn="l"/>
              </a:tabLst>
            </a:pPr>
            <a:r>
              <a:rPr lang="en-US" altLang="ko-KR" spc="-7" dirty="0">
                <a:solidFill>
                  <a:srgbClr val="38751C"/>
                </a:solidFill>
                <a:latin typeface="Arial"/>
                <a:cs typeface="Arial"/>
                <a:sym typeface="Wingdings" panose="05000000000000000000" pitchFamily="2" charset="2"/>
              </a:rPr>
              <a:t>      parameter sharing</a:t>
            </a:r>
            <a:endParaRPr dirty="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974035" y="2948910"/>
            <a:ext cx="212513" cy="2938780"/>
          </a:xfrm>
          <a:custGeom>
            <a:avLst/>
            <a:gdLst/>
            <a:ahLst/>
            <a:cxnLst/>
            <a:rect l="l" t="t" r="r" b="b"/>
            <a:pathLst>
              <a:path w="159385" h="2204085">
                <a:moveTo>
                  <a:pt x="0" y="0"/>
                </a:moveTo>
                <a:lnTo>
                  <a:pt x="159009" y="0"/>
                </a:lnTo>
                <a:lnTo>
                  <a:pt x="159009" y="2203505"/>
                </a:lnTo>
                <a:lnTo>
                  <a:pt x="0" y="2203505"/>
                </a:lnTo>
                <a:lnTo>
                  <a:pt x="0" y="0"/>
                </a:lnTo>
                <a:close/>
              </a:path>
            </a:pathLst>
          </a:custGeom>
          <a:solidFill>
            <a:srgbClr val="C8DAF7">
              <a:alpha val="4268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0" name="object 30"/>
          <p:cNvSpPr/>
          <p:nvPr/>
        </p:nvSpPr>
        <p:spPr>
          <a:xfrm>
            <a:off x="3186047" y="2209724"/>
            <a:ext cx="739987" cy="3677920"/>
          </a:xfrm>
          <a:custGeom>
            <a:avLst/>
            <a:gdLst/>
            <a:ahLst/>
            <a:cxnLst/>
            <a:rect l="l" t="t" r="r" b="b"/>
            <a:pathLst>
              <a:path w="554989" h="2758440">
                <a:moveTo>
                  <a:pt x="0" y="2757894"/>
                </a:moveTo>
                <a:lnTo>
                  <a:pt x="0" y="554388"/>
                </a:lnTo>
                <a:lnTo>
                  <a:pt x="554388" y="0"/>
                </a:lnTo>
                <a:lnTo>
                  <a:pt x="554388" y="2203495"/>
                </a:lnTo>
                <a:lnTo>
                  <a:pt x="0" y="2757894"/>
                </a:lnTo>
                <a:close/>
              </a:path>
            </a:pathLst>
          </a:custGeom>
          <a:solidFill>
            <a:srgbClr val="A0AEC6">
              <a:alpha val="4268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1" name="object 31"/>
          <p:cNvSpPr/>
          <p:nvPr/>
        </p:nvSpPr>
        <p:spPr>
          <a:xfrm>
            <a:off x="2974034" y="2209724"/>
            <a:ext cx="951653" cy="739987"/>
          </a:xfrm>
          <a:custGeom>
            <a:avLst/>
            <a:gdLst/>
            <a:ahLst/>
            <a:cxnLst/>
            <a:rect l="l" t="t" r="r" b="b"/>
            <a:pathLst>
              <a:path w="713739" h="554989">
                <a:moveTo>
                  <a:pt x="159009" y="554388"/>
                </a:moveTo>
                <a:lnTo>
                  <a:pt x="0" y="554388"/>
                </a:lnTo>
                <a:lnTo>
                  <a:pt x="554398" y="0"/>
                </a:lnTo>
                <a:lnTo>
                  <a:pt x="713398" y="0"/>
                </a:lnTo>
                <a:lnTo>
                  <a:pt x="159009" y="554388"/>
                </a:lnTo>
                <a:close/>
              </a:path>
            </a:pathLst>
          </a:custGeom>
          <a:solidFill>
            <a:srgbClr val="D3E1F9">
              <a:alpha val="42689"/>
            </a:srgbClr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2" name="object 32"/>
          <p:cNvSpPr/>
          <p:nvPr/>
        </p:nvSpPr>
        <p:spPr>
          <a:xfrm>
            <a:off x="2974034" y="2209724"/>
            <a:ext cx="951653" cy="3677920"/>
          </a:xfrm>
          <a:custGeom>
            <a:avLst/>
            <a:gdLst/>
            <a:ahLst/>
            <a:cxnLst/>
            <a:rect l="l" t="t" r="r" b="b"/>
            <a:pathLst>
              <a:path w="713739" h="2758440">
                <a:moveTo>
                  <a:pt x="0" y="554388"/>
                </a:moveTo>
                <a:lnTo>
                  <a:pt x="554398" y="0"/>
                </a:lnTo>
                <a:lnTo>
                  <a:pt x="713398" y="0"/>
                </a:lnTo>
                <a:lnTo>
                  <a:pt x="713398" y="2203495"/>
                </a:lnTo>
                <a:lnTo>
                  <a:pt x="159009" y="2757894"/>
                </a:lnTo>
                <a:lnTo>
                  <a:pt x="0" y="2757894"/>
                </a:lnTo>
                <a:lnTo>
                  <a:pt x="0" y="554388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3" name="object 33"/>
          <p:cNvSpPr/>
          <p:nvPr/>
        </p:nvSpPr>
        <p:spPr>
          <a:xfrm>
            <a:off x="2974034" y="2209724"/>
            <a:ext cx="951653" cy="739987"/>
          </a:xfrm>
          <a:custGeom>
            <a:avLst/>
            <a:gdLst/>
            <a:ahLst/>
            <a:cxnLst/>
            <a:rect l="l" t="t" r="r" b="b"/>
            <a:pathLst>
              <a:path w="713739" h="554989">
                <a:moveTo>
                  <a:pt x="0" y="554388"/>
                </a:moveTo>
                <a:lnTo>
                  <a:pt x="159009" y="554388"/>
                </a:lnTo>
                <a:lnTo>
                  <a:pt x="713398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4" name="object 34"/>
          <p:cNvSpPr/>
          <p:nvPr/>
        </p:nvSpPr>
        <p:spPr>
          <a:xfrm>
            <a:off x="3186047" y="2948910"/>
            <a:ext cx="0" cy="2938780"/>
          </a:xfrm>
          <a:custGeom>
            <a:avLst/>
            <a:gdLst/>
            <a:ahLst/>
            <a:cxnLst/>
            <a:rect l="l" t="t" r="r" b="b"/>
            <a:pathLst>
              <a:path h="2204085">
                <a:moveTo>
                  <a:pt x="0" y="0"/>
                </a:moveTo>
                <a:lnTo>
                  <a:pt x="0" y="2203505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5" name="object 35"/>
          <p:cNvSpPr txBox="1"/>
          <p:nvPr/>
        </p:nvSpPr>
        <p:spPr>
          <a:xfrm>
            <a:off x="3628670" y="5431566"/>
            <a:ext cx="48598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>
                <a:latin typeface="Arial"/>
                <a:cs typeface="Arial"/>
              </a:rPr>
              <a:t>28</a:t>
            </a:r>
            <a:endParaRPr sz="32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035070" y="3602770"/>
            <a:ext cx="48598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>
                <a:latin typeface="Arial"/>
                <a:cs typeface="Arial"/>
              </a:rPr>
              <a:t>28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39" name="그룹 38"/>
          <p:cNvGrpSpPr/>
          <p:nvPr/>
        </p:nvGrpSpPr>
        <p:grpSpPr>
          <a:xfrm>
            <a:off x="310332" y="222865"/>
            <a:ext cx="7104260" cy="798953"/>
            <a:chOff x="575803" y="482447"/>
            <a:chExt cx="11234970" cy="1912481"/>
          </a:xfrm>
        </p:grpSpPr>
        <p:sp>
          <p:nvSpPr>
            <p:cNvPr id="40" name="TextBox 39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Image </a:t>
              </a:r>
              <a:r>
                <a:rPr lang="en-US" altLang="ko-KR" sz="3200" b="1" kern="1200" baseline="0" dirty="0" err="1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classfication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itchFamily="18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75803" y="1921172"/>
              <a:ext cx="8723217" cy="47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PIRL Research Department</a:t>
              </a:r>
            </a:p>
          </p:txBody>
        </p:sp>
        <p:pic>
          <p:nvPicPr>
            <p:cNvPr id="42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43" name="TextBox 42"/>
          <p:cNvSpPr txBox="1"/>
          <p:nvPr/>
        </p:nvSpPr>
        <p:spPr>
          <a:xfrm>
            <a:off x="310332" y="1400984"/>
            <a:ext cx="7609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- Convolution Layer</a:t>
            </a:r>
          </a:p>
        </p:txBody>
      </p:sp>
    </p:spTree>
    <p:extLst>
      <p:ext uri="{BB962C8B-B14F-4D97-AF65-F5344CB8AC3E}">
        <p14:creationId xmlns:p14="http://schemas.microsoft.com/office/powerpoint/2010/main" val="13772483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3012" y="1258011"/>
            <a:ext cx="10903470" cy="51960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310332" y="222865"/>
            <a:ext cx="7104260" cy="798953"/>
            <a:chOff x="575803" y="482447"/>
            <a:chExt cx="11234970" cy="1912481"/>
          </a:xfrm>
        </p:grpSpPr>
        <p:sp>
          <p:nvSpPr>
            <p:cNvPr id="8" name="TextBox 7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Image </a:t>
              </a:r>
              <a:r>
                <a:rPr lang="en-US" altLang="ko-KR" sz="3200" b="1" kern="1200" baseline="0" dirty="0" err="1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classfication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5803" y="1921172"/>
              <a:ext cx="8723217" cy="47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PIRL Research Department</a:t>
              </a:r>
            </a:p>
          </p:txBody>
        </p:sp>
        <p:pic>
          <p:nvPicPr>
            <p:cNvPr id="1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208562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597056" y="1826917"/>
            <a:ext cx="8274749" cy="3809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TextBox 6"/>
          <p:cNvSpPr txBox="1"/>
          <p:nvPr/>
        </p:nvSpPr>
        <p:spPr>
          <a:xfrm>
            <a:off x="376592" y="2602370"/>
            <a:ext cx="32914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00B0F0"/>
                </a:solidFill>
              </a:rPr>
              <a:t>Featural</a:t>
            </a:r>
            <a:endParaRPr lang="en-US" altLang="ko-KR" sz="2400" dirty="0">
              <a:solidFill>
                <a:srgbClr val="00B0F0"/>
              </a:solidFill>
            </a:endParaRPr>
          </a:p>
          <a:p>
            <a:r>
              <a:rPr lang="en-US" altLang="ko-KR" sz="2400" dirty="0">
                <a:solidFill>
                  <a:srgbClr val="00B0F0"/>
                </a:solidFill>
              </a:rPr>
              <a:t>Hierarchy</a:t>
            </a:r>
          </a:p>
          <a:p>
            <a:r>
              <a:rPr lang="en-US" altLang="ko-KR" sz="2400" dirty="0">
                <a:sym typeface="Wingdings" panose="05000000000000000000" pitchFamily="2" charset="2"/>
              </a:rPr>
              <a:t> Filter</a:t>
            </a:r>
            <a:r>
              <a:rPr lang="ko-KR" altLang="en-US" sz="2400" dirty="0">
                <a:sym typeface="Wingdings" panose="05000000000000000000" pitchFamily="2" charset="2"/>
              </a:rPr>
              <a:t>에 나타나는</a:t>
            </a:r>
            <a:r>
              <a:rPr lang="en-US" altLang="ko-KR" sz="2400" dirty="0">
                <a:sym typeface="Wingdings" panose="05000000000000000000" pitchFamily="2" charset="2"/>
              </a:rPr>
              <a:t> feature</a:t>
            </a:r>
            <a:r>
              <a:rPr lang="ko-KR" altLang="en-US" sz="2400" dirty="0">
                <a:sym typeface="Wingdings" panose="05000000000000000000" pitchFamily="2" charset="2"/>
              </a:rPr>
              <a:t>가 계층적 구조를 가짐 </a:t>
            </a:r>
            <a:endParaRPr lang="ko-KR" altLang="en-US" sz="2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310332" y="222865"/>
            <a:ext cx="7104260" cy="798953"/>
            <a:chOff x="575803" y="482447"/>
            <a:chExt cx="11234970" cy="1912481"/>
          </a:xfrm>
        </p:grpSpPr>
        <p:sp>
          <p:nvSpPr>
            <p:cNvPr id="10" name="TextBox 9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Image </a:t>
              </a:r>
              <a:r>
                <a:rPr lang="en-US" altLang="ko-KR" sz="3200" b="1" kern="1200" baseline="0" dirty="0" err="1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classfication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5803" y="1921172"/>
              <a:ext cx="8723217" cy="47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PIRL Research Department</a:t>
              </a:r>
            </a:p>
          </p:txBody>
        </p:sp>
        <p:pic>
          <p:nvPicPr>
            <p:cNvPr id="12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775677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32567" y="3261040"/>
            <a:ext cx="4334480" cy="33881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661146" y="1949284"/>
            <a:ext cx="8230447" cy="116356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22476" indent="-405543">
              <a:spcBef>
                <a:spcPts val="133"/>
              </a:spcBef>
              <a:buChar char="-"/>
              <a:tabLst>
                <a:tab pos="422476" algn="l"/>
                <a:tab pos="423323" algn="l"/>
              </a:tabLst>
            </a:pPr>
            <a:r>
              <a:rPr lang="en-US" dirty="0">
                <a:latin typeface="Arial"/>
                <a:cs typeface="Arial"/>
              </a:rPr>
              <a:t>Activation map</a:t>
            </a:r>
            <a:r>
              <a:rPr lang="ko-KR" altLang="en-US" dirty="0">
                <a:latin typeface="Arial"/>
                <a:cs typeface="Arial"/>
              </a:rPr>
              <a:t>의 크기를 줄여 사이즈 관리를 편하게 함</a:t>
            </a:r>
            <a:endParaRPr lang="en-US" altLang="ko-KR" dirty="0">
              <a:latin typeface="Arial"/>
              <a:cs typeface="Arial"/>
            </a:endParaRPr>
          </a:p>
          <a:p>
            <a:pPr marL="422476" indent="-405543">
              <a:spcBef>
                <a:spcPts val="133"/>
              </a:spcBef>
              <a:buChar char="-"/>
              <a:tabLst>
                <a:tab pos="422476" algn="l"/>
                <a:tab pos="423323" algn="l"/>
              </a:tabLst>
            </a:pPr>
            <a:r>
              <a:rPr lang="ko-KR" altLang="en-US" dirty="0">
                <a:latin typeface="Arial"/>
                <a:cs typeface="Arial"/>
              </a:rPr>
              <a:t>각각의 </a:t>
            </a:r>
            <a:r>
              <a:rPr lang="en-US" altLang="ko-KR" dirty="0">
                <a:latin typeface="Arial"/>
                <a:cs typeface="Arial"/>
              </a:rPr>
              <a:t>activation map</a:t>
            </a:r>
            <a:r>
              <a:rPr lang="ko-KR" altLang="en-US" dirty="0">
                <a:latin typeface="Arial"/>
                <a:cs typeface="Arial"/>
              </a:rPr>
              <a:t>에 독립적으로 작용</a:t>
            </a:r>
            <a:endParaRPr lang="en-US" altLang="ko-KR" dirty="0">
              <a:latin typeface="Arial"/>
              <a:cs typeface="Arial"/>
            </a:endParaRPr>
          </a:p>
          <a:p>
            <a:pPr marL="422476" indent="-405543">
              <a:spcBef>
                <a:spcPts val="133"/>
              </a:spcBef>
              <a:buChar char="-"/>
              <a:tabLst>
                <a:tab pos="422476" algn="l"/>
                <a:tab pos="423323" algn="l"/>
              </a:tabLst>
            </a:pPr>
            <a:r>
              <a:rPr lang="en-US" altLang="ko-KR" dirty="0">
                <a:latin typeface="Arial"/>
                <a:cs typeface="Arial"/>
              </a:rPr>
              <a:t>Parameter</a:t>
            </a:r>
            <a:r>
              <a:rPr lang="ko-KR" altLang="en-US" dirty="0">
                <a:latin typeface="Arial"/>
                <a:cs typeface="Arial"/>
              </a:rPr>
              <a:t>가 없음</a:t>
            </a:r>
            <a:endParaRPr lang="en-US" altLang="ko-KR" dirty="0">
              <a:latin typeface="Arial"/>
              <a:cs typeface="Arial"/>
            </a:endParaRPr>
          </a:p>
          <a:p>
            <a:pPr marL="422476" indent="-405543">
              <a:spcBef>
                <a:spcPts val="133"/>
              </a:spcBef>
              <a:buChar char="-"/>
              <a:tabLst>
                <a:tab pos="422476" algn="l"/>
                <a:tab pos="423323" algn="l"/>
              </a:tabLst>
            </a:pPr>
            <a:endParaRPr dirty="0">
              <a:latin typeface="Arial"/>
              <a:cs typeface="Arial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310332" y="222865"/>
            <a:ext cx="7104260" cy="798953"/>
            <a:chOff x="575803" y="482447"/>
            <a:chExt cx="11234970" cy="1912481"/>
          </a:xfrm>
        </p:grpSpPr>
        <p:sp>
          <p:nvSpPr>
            <p:cNvPr id="9" name="TextBox 8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Image </a:t>
              </a:r>
              <a:r>
                <a:rPr lang="en-US" altLang="ko-KR" sz="3200" b="1" kern="1200" baseline="0" dirty="0" err="1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classfication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5803" y="1921172"/>
              <a:ext cx="8723217" cy="47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PIRL Research Department</a:t>
              </a:r>
            </a:p>
          </p:txBody>
        </p:sp>
        <p:pic>
          <p:nvPicPr>
            <p:cNvPr id="11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12" name="TextBox 11"/>
          <p:cNvSpPr txBox="1"/>
          <p:nvPr/>
        </p:nvSpPr>
        <p:spPr>
          <a:xfrm>
            <a:off x="310332" y="1400984"/>
            <a:ext cx="7609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- Pooling Layer</a:t>
            </a:r>
          </a:p>
        </p:txBody>
      </p:sp>
    </p:spTree>
    <p:extLst>
      <p:ext uri="{BB962C8B-B14F-4D97-AF65-F5344CB8AC3E}">
        <p14:creationId xmlns:p14="http://schemas.microsoft.com/office/powerpoint/2010/main" val="22396805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019648"/>
              </p:ext>
            </p:extLst>
          </p:nvPr>
        </p:nvGraphicFramePr>
        <p:xfrm>
          <a:off x="1503344" y="2490435"/>
          <a:ext cx="3230879" cy="3230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7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7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7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77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07720">
                <a:tc>
                  <a:txBody>
                    <a:bodyPr/>
                    <a:lstStyle/>
                    <a:p>
                      <a:pPr marL="22288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1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736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22288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1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736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22288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2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736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4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736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720">
                <a:tc>
                  <a:txBody>
                    <a:bodyPr/>
                    <a:lstStyle/>
                    <a:p>
                      <a:pPr marL="22288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5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736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22288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6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736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222885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7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736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 marL="0" marR="0" marT="9736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7720">
                <a:tc>
                  <a:txBody>
                    <a:bodyPr/>
                    <a:lstStyle/>
                    <a:p>
                      <a:pPr marL="22288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3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821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22288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2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821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22288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1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821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0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821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7720">
                <a:tc>
                  <a:txBody>
                    <a:bodyPr/>
                    <a:lstStyle/>
                    <a:p>
                      <a:pPr marL="22288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1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821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22288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2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821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22288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3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821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4</a:t>
                      </a:r>
                    </a:p>
                  </a:txBody>
                  <a:tcPr marL="0" marR="0" marT="9821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2004810" y="2026220"/>
            <a:ext cx="3213947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Single depth</a:t>
            </a:r>
            <a:r>
              <a:rPr sz="2400" spc="-127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slice</a:t>
            </a:r>
          </a:p>
        </p:txBody>
      </p:sp>
      <p:sp>
        <p:nvSpPr>
          <p:cNvPr id="4" name="object 4"/>
          <p:cNvSpPr/>
          <p:nvPr/>
        </p:nvSpPr>
        <p:spPr>
          <a:xfrm>
            <a:off x="1096928" y="2688852"/>
            <a:ext cx="0" cy="2999740"/>
          </a:xfrm>
          <a:custGeom>
            <a:avLst/>
            <a:gdLst/>
            <a:ahLst/>
            <a:cxnLst/>
            <a:rect l="l" t="t" r="r" b="b"/>
            <a:pathLst>
              <a:path h="2249804">
                <a:moveTo>
                  <a:pt x="0" y="2249695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1042275" y="2560887"/>
            <a:ext cx="109305" cy="1406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707096" y="2783395"/>
            <a:ext cx="23706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"/>
                <a:cs typeface="Arial"/>
              </a:rPr>
              <a:t>x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74361" y="6151411"/>
            <a:ext cx="3149600" cy="0"/>
          </a:xfrm>
          <a:custGeom>
            <a:avLst/>
            <a:gdLst/>
            <a:ahLst/>
            <a:cxnLst/>
            <a:rect l="l" t="t" r="r" b="b"/>
            <a:pathLst>
              <a:path w="2362200">
                <a:moveTo>
                  <a:pt x="0" y="0"/>
                </a:moveTo>
                <a:lnTo>
                  <a:pt x="2362195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4611255" y="6096745"/>
            <a:ext cx="140665" cy="109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 txBox="1"/>
          <p:nvPr/>
        </p:nvSpPr>
        <p:spPr>
          <a:xfrm>
            <a:off x="4174754" y="6139656"/>
            <a:ext cx="23706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dirty="0">
                <a:latin typeface="Arial"/>
                <a:cs typeface="Arial"/>
              </a:rPr>
              <a:t>y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244620" y="4112449"/>
            <a:ext cx="2558627" cy="0"/>
          </a:xfrm>
          <a:custGeom>
            <a:avLst/>
            <a:gdLst/>
            <a:ahLst/>
            <a:cxnLst/>
            <a:rect l="l" t="t" r="r" b="b"/>
            <a:pathLst>
              <a:path w="1918970">
                <a:moveTo>
                  <a:pt x="0" y="0"/>
                </a:moveTo>
                <a:lnTo>
                  <a:pt x="19184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7789915" y="4057783"/>
            <a:ext cx="140665" cy="1093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object 12"/>
          <p:cNvSpPr txBox="1"/>
          <p:nvPr/>
        </p:nvSpPr>
        <p:spPr>
          <a:xfrm>
            <a:off x="5257320" y="3384774"/>
            <a:ext cx="3280833" cy="509221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1600" dirty="0">
                <a:latin typeface="Arial"/>
                <a:cs typeface="Arial"/>
              </a:rPr>
              <a:t>max </a:t>
            </a:r>
            <a:r>
              <a:rPr sz="1600" spc="-7" dirty="0">
                <a:latin typeface="Arial"/>
                <a:cs typeface="Arial"/>
              </a:rPr>
              <a:t>pool with 2x2</a:t>
            </a:r>
            <a:r>
              <a:rPr sz="1600" spc="-127" dirty="0">
                <a:latin typeface="Arial"/>
                <a:cs typeface="Arial"/>
              </a:rPr>
              <a:t> </a:t>
            </a:r>
            <a:r>
              <a:rPr sz="1600" spc="-7" dirty="0">
                <a:latin typeface="Arial"/>
                <a:cs typeface="Arial"/>
              </a:rPr>
              <a:t>filters </a:t>
            </a:r>
            <a:endParaRPr lang="en-US" sz="1600" spc="-7" dirty="0">
              <a:latin typeface="Arial"/>
              <a:cs typeface="Arial"/>
            </a:endParaRPr>
          </a:p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1600" spc="-7" dirty="0">
                <a:latin typeface="Arial"/>
                <a:cs typeface="Arial"/>
              </a:rPr>
              <a:t>and </a:t>
            </a:r>
            <a:r>
              <a:rPr sz="1600" dirty="0">
                <a:latin typeface="Arial"/>
                <a:cs typeface="Arial"/>
              </a:rPr>
              <a:t>stride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2</a:t>
            </a:r>
          </a:p>
        </p:txBody>
      </p:sp>
      <p:graphicFrame>
        <p:nvGraphicFramePr>
          <p:cNvPr id="13" name="object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983473"/>
              </p:ext>
            </p:extLst>
          </p:nvPr>
        </p:nvGraphicFramePr>
        <p:xfrm>
          <a:off x="9062996" y="3246334"/>
          <a:ext cx="1615440" cy="1615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7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7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7720">
                <a:tc>
                  <a:txBody>
                    <a:bodyPr/>
                    <a:lstStyle/>
                    <a:p>
                      <a:pPr marR="205104" algn="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6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821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R="205104" algn="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8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821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7720">
                <a:tc>
                  <a:txBody>
                    <a:bodyPr/>
                    <a:lstStyle/>
                    <a:p>
                      <a:pPr marR="205104" algn="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3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821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R="205104" algn="r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3200" dirty="0">
                          <a:latin typeface="Arial"/>
                          <a:cs typeface="Arial"/>
                        </a:rPr>
                        <a:t>4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T="9821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object 4"/>
          <p:cNvSpPr txBox="1"/>
          <p:nvPr/>
        </p:nvSpPr>
        <p:spPr>
          <a:xfrm>
            <a:off x="5479262" y="5393162"/>
            <a:ext cx="8230447" cy="81218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22476" indent="-405543">
              <a:spcBef>
                <a:spcPts val="133"/>
              </a:spcBef>
              <a:buChar char="-"/>
              <a:tabLst>
                <a:tab pos="422476" algn="l"/>
                <a:tab pos="423323" algn="l"/>
              </a:tabLst>
            </a:pPr>
            <a:r>
              <a:rPr lang="ko-KR" altLang="en-US" sz="1600" dirty="0">
                <a:latin typeface="Arial"/>
                <a:cs typeface="Arial"/>
              </a:rPr>
              <a:t>일반적으로 </a:t>
            </a:r>
            <a:r>
              <a:rPr lang="en-US" altLang="ko-KR" sz="1600" dirty="0">
                <a:latin typeface="Arial"/>
                <a:cs typeface="Arial"/>
              </a:rPr>
              <a:t>MAX POOLING</a:t>
            </a:r>
            <a:r>
              <a:rPr lang="ko-KR" altLang="en-US" sz="1600" dirty="0">
                <a:latin typeface="Arial"/>
                <a:cs typeface="Arial"/>
              </a:rPr>
              <a:t>을 사용</a:t>
            </a:r>
            <a:endParaRPr lang="en-US" altLang="ko-KR" sz="1600" dirty="0">
              <a:latin typeface="Arial"/>
              <a:cs typeface="Arial"/>
            </a:endParaRPr>
          </a:p>
          <a:p>
            <a:pPr marL="422476" indent="-405543">
              <a:spcBef>
                <a:spcPts val="133"/>
              </a:spcBef>
              <a:buChar char="-"/>
              <a:tabLst>
                <a:tab pos="422476" algn="l"/>
                <a:tab pos="423323" algn="l"/>
              </a:tabLst>
            </a:pPr>
            <a:r>
              <a:rPr lang="en-US" sz="1600" dirty="0">
                <a:latin typeface="Arial"/>
                <a:cs typeface="Arial"/>
              </a:rPr>
              <a:t>POOLING </a:t>
            </a:r>
            <a:r>
              <a:rPr lang="ko-KR" altLang="en-US" sz="1600" dirty="0">
                <a:latin typeface="Arial"/>
                <a:cs typeface="Arial"/>
              </a:rPr>
              <a:t>함으로써 데이터가 손실되지만</a:t>
            </a:r>
            <a:endParaRPr lang="en-US" altLang="ko-KR" sz="1600" dirty="0">
              <a:latin typeface="Arial"/>
              <a:cs typeface="Arial"/>
            </a:endParaRPr>
          </a:p>
          <a:p>
            <a:pPr marL="16933">
              <a:spcBef>
                <a:spcPts val="133"/>
              </a:spcBef>
              <a:tabLst>
                <a:tab pos="422476" algn="l"/>
                <a:tab pos="423323" algn="l"/>
              </a:tabLst>
            </a:pPr>
            <a:r>
              <a:rPr lang="en-US" sz="1600" dirty="0">
                <a:latin typeface="Arial"/>
                <a:cs typeface="Arial"/>
              </a:rPr>
              <a:t>     </a:t>
            </a:r>
            <a:r>
              <a:rPr lang="en-US" sz="1600" dirty="0" err="1">
                <a:latin typeface="Arial"/>
                <a:cs typeface="Arial"/>
              </a:rPr>
              <a:t>invarience</a:t>
            </a:r>
            <a:r>
              <a:rPr lang="ko-KR" altLang="en-US" sz="1600" dirty="0">
                <a:latin typeface="Arial"/>
                <a:cs typeface="Arial"/>
              </a:rPr>
              <a:t>를 얻을 수 있다</a:t>
            </a:r>
            <a:r>
              <a:rPr lang="en-US" altLang="ko-KR" sz="1600" dirty="0"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310332" y="222865"/>
            <a:ext cx="7104260" cy="798953"/>
            <a:chOff x="575803" y="482447"/>
            <a:chExt cx="11234970" cy="1912481"/>
          </a:xfrm>
        </p:grpSpPr>
        <p:sp>
          <p:nvSpPr>
            <p:cNvPr id="21" name="TextBox 20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Image </a:t>
              </a:r>
              <a:r>
                <a:rPr lang="en-US" altLang="ko-KR" sz="3200" b="1" kern="1200" baseline="0" dirty="0" err="1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classfication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75803" y="1921172"/>
              <a:ext cx="8723217" cy="47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PIRL Research Department</a:t>
              </a:r>
            </a:p>
          </p:txBody>
        </p:sp>
        <p:pic>
          <p:nvPicPr>
            <p:cNvPr id="23" name="Picture 3" descr="C:\Users\admin\Desktop\1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24" name="TextBox 23"/>
          <p:cNvSpPr txBox="1"/>
          <p:nvPr/>
        </p:nvSpPr>
        <p:spPr>
          <a:xfrm>
            <a:off x="310332" y="1400984"/>
            <a:ext cx="7609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- Pooling Layer</a:t>
            </a:r>
          </a:p>
        </p:txBody>
      </p:sp>
    </p:spTree>
    <p:extLst>
      <p:ext uri="{BB962C8B-B14F-4D97-AF65-F5344CB8AC3E}">
        <p14:creationId xmlns:p14="http://schemas.microsoft.com/office/powerpoint/2010/main" val="14637543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3472" y="2661050"/>
            <a:ext cx="7023085" cy="30606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6653427" y="2248671"/>
            <a:ext cx="5973648" cy="195609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US" altLang="ko-KR" spc="-7" dirty="0">
                <a:solidFill>
                  <a:srgbClr val="FF0000"/>
                </a:solidFill>
                <a:latin typeface="Arial"/>
                <a:cs typeface="Arial"/>
              </a:rPr>
              <a:t>&lt;</a:t>
            </a:r>
            <a:r>
              <a:rPr lang="ko-KR" altLang="en-US" spc="-7" dirty="0">
                <a:solidFill>
                  <a:srgbClr val="FF0000"/>
                </a:solidFill>
                <a:latin typeface="Arial"/>
                <a:cs typeface="Arial"/>
              </a:rPr>
              <a:t>일반적으로 사용하는 </a:t>
            </a:r>
            <a:r>
              <a:rPr lang="en-US" altLang="ko-KR" spc="-7" dirty="0" err="1">
                <a:solidFill>
                  <a:srgbClr val="FF0000"/>
                </a:solidFill>
                <a:latin typeface="Arial"/>
                <a:cs typeface="Arial"/>
              </a:rPr>
              <a:t>hyperparameter</a:t>
            </a:r>
            <a:r>
              <a:rPr lang="en-US" altLang="ko-KR" spc="-7" dirty="0">
                <a:solidFill>
                  <a:srgbClr val="FF0000"/>
                </a:solidFill>
                <a:latin typeface="Arial"/>
                <a:cs typeface="Arial"/>
              </a:rPr>
              <a:t>&gt;</a:t>
            </a:r>
            <a:endParaRPr sz="2000" dirty="0">
              <a:latin typeface="Times New Roman"/>
              <a:cs typeface="Times New Roman"/>
            </a:endParaRPr>
          </a:p>
          <a:p>
            <a:pPr marL="16933"/>
            <a:endParaRPr lang="en-US" dirty="0">
              <a:solidFill>
                <a:srgbClr val="FF0000"/>
              </a:solidFill>
              <a:latin typeface="Arial"/>
              <a:cs typeface="Arial"/>
            </a:endParaRPr>
          </a:p>
          <a:p>
            <a:pPr marL="16933"/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F = </a:t>
            </a:r>
            <a:r>
              <a:rPr spc="-7" dirty="0">
                <a:solidFill>
                  <a:srgbClr val="FF0000"/>
                </a:solidFill>
                <a:latin typeface="Arial"/>
                <a:cs typeface="Arial"/>
              </a:rPr>
              <a:t>2,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S =</a:t>
            </a:r>
            <a:r>
              <a:rPr spc="-1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r>
              <a:rPr lang="en-US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dirty="0">
                <a:solidFill>
                  <a:srgbClr val="FF0000"/>
                </a:solidFill>
                <a:latin typeface="Arial"/>
                <a:cs typeface="Arial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rgbClr val="FF0000"/>
                </a:solidFill>
                <a:latin typeface="Arial"/>
                <a:cs typeface="Arial"/>
                <a:sym typeface="Wingdings" panose="05000000000000000000" pitchFamily="2" charset="2"/>
              </a:rPr>
              <a:t>이미지의 사이즈를 반으로</a:t>
            </a:r>
            <a:endParaRPr dirty="0">
              <a:latin typeface="Arial"/>
              <a:cs typeface="Arial"/>
            </a:endParaRPr>
          </a:p>
          <a:p>
            <a:pPr marL="16933">
              <a:spcBef>
                <a:spcPts val="20"/>
              </a:spcBef>
            </a:pP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F = </a:t>
            </a:r>
            <a:r>
              <a:rPr spc="-7" dirty="0">
                <a:solidFill>
                  <a:srgbClr val="FF0000"/>
                </a:solidFill>
                <a:latin typeface="Arial"/>
                <a:cs typeface="Arial"/>
              </a:rPr>
              <a:t>3,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S =</a:t>
            </a:r>
            <a:r>
              <a:rPr spc="-1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lang="en-US" dirty="0">
              <a:solidFill>
                <a:srgbClr val="FF0000"/>
              </a:solidFill>
              <a:latin typeface="Arial"/>
              <a:cs typeface="Arial"/>
            </a:endParaRPr>
          </a:p>
          <a:p>
            <a:pPr marL="16933">
              <a:spcBef>
                <a:spcPts val="20"/>
              </a:spcBef>
            </a:pPr>
            <a:endParaRPr lang="en-US" dirty="0">
              <a:solidFill>
                <a:srgbClr val="FF0000"/>
              </a:solidFill>
              <a:latin typeface="Arial"/>
              <a:cs typeface="Arial"/>
            </a:endParaRPr>
          </a:p>
          <a:p>
            <a:pPr marL="16933">
              <a:spcBef>
                <a:spcPts val="20"/>
              </a:spcBef>
            </a:pPr>
            <a:r>
              <a:rPr lang="ko-KR" altLang="en-US" dirty="0">
                <a:solidFill>
                  <a:srgbClr val="FF0000"/>
                </a:solidFill>
                <a:latin typeface="Arial"/>
                <a:cs typeface="Arial"/>
              </a:rPr>
              <a:t>요즘은 </a:t>
            </a:r>
            <a:r>
              <a:rPr lang="en-US" altLang="ko-KR" dirty="0">
                <a:solidFill>
                  <a:srgbClr val="FF0000"/>
                </a:solidFill>
                <a:latin typeface="Arial"/>
                <a:cs typeface="Arial"/>
              </a:rPr>
              <a:t>pooling</a:t>
            </a:r>
            <a:r>
              <a:rPr lang="ko-KR" altLang="en-US" dirty="0">
                <a:solidFill>
                  <a:srgbClr val="FF0000"/>
                </a:solidFill>
                <a:latin typeface="Arial"/>
                <a:cs typeface="Arial"/>
              </a:rPr>
              <a:t>을 사용하지 않고</a:t>
            </a:r>
            <a:r>
              <a:rPr lang="en-US" altLang="ko-KR" dirty="0">
                <a:solidFill>
                  <a:srgbClr val="FF0000"/>
                </a:solidFill>
                <a:latin typeface="Arial"/>
                <a:cs typeface="Arial"/>
              </a:rPr>
              <a:t>, convolution</a:t>
            </a:r>
            <a:r>
              <a:rPr lang="ko-KR" altLang="en-US" dirty="0">
                <a:solidFill>
                  <a:srgbClr val="FF0000"/>
                </a:solidFill>
                <a:latin typeface="Arial"/>
                <a:cs typeface="Arial"/>
              </a:rPr>
              <a:t>의</a:t>
            </a:r>
            <a:endParaRPr lang="en-US" altLang="ko-KR" dirty="0">
              <a:solidFill>
                <a:srgbClr val="FF0000"/>
              </a:solidFill>
              <a:latin typeface="Arial"/>
              <a:cs typeface="Arial"/>
            </a:endParaRPr>
          </a:p>
          <a:p>
            <a:pPr marL="16933">
              <a:spcBef>
                <a:spcPts val="20"/>
              </a:spcBef>
            </a:pPr>
            <a:r>
              <a:rPr lang="en-US" dirty="0">
                <a:solidFill>
                  <a:srgbClr val="FF0000"/>
                </a:solidFill>
                <a:latin typeface="Arial"/>
                <a:cs typeface="Arial"/>
              </a:rPr>
              <a:t>Stride</a:t>
            </a:r>
            <a:r>
              <a:rPr lang="ko-KR" altLang="en-US" dirty="0">
                <a:solidFill>
                  <a:srgbClr val="FF0000"/>
                </a:solidFill>
                <a:latin typeface="Arial"/>
                <a:cs typeface="Arial"/>
              </a:rPr>
              <a:t>로 이미지의 크기를 줄이는 추세</a:t>
            </a:r>
            <a:endParaRPr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0566" y="6290124"/>
            <a:ext cx="1173226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645832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06057" y="3253420"/>
            <a:ext cx="2540000" cy="711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310332" y="222865"/>
            <a:ext cx="7104260" cy="798953"/>
            <a:chOff x="575803" y="482447"/>
            <a:chExt cx="11234970" cy="1912481"/>
          </a:xfrm>
        </p:grpSpPr>
        <p:sp>
          <p:nvSpPr>
            <p:cNvPr id="9" name="TextBox 8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Image </a:t>
              </a:r>
              <a:r>
                <a:rPr lang="en-US" altLang="ko-KR" sz="3200" b="1" kern="1200" baseline="0" dirty="0" err="1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classfication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itchFamily="18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5803" y="1921172"/>
              <a:ext cx="8723217" cy="47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PIRL Research Department</a:t>
              </a:r>
            </a:p>
          </p:txBody>
        </p:sp>
        <p:pic>
          <p:nvPicPr>
            <p:cNvPr id="11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sp>
        <p:nvSpPr>
          <p:cNvPr id="12" name="TextBox 11"/>
          <p:cNvSpPr txBox="1"/>
          <p:nvPr/>
        </p:nvSpPr>
        <p:spPr>
          <a:xfrm>
            <a:off x="310332" y="1400984"/>
            <a:ext cx="7609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- Pooling Layer</a:t>
            </a:r>
          </a:p>
        </p:txBody>
      </p:sp>
    </p:spTree>
    <p:extLst>
      <p:ext uri="{BB962C8B-B14F-4D97-AF65-F5344CB8AC3E}">
        <p14:creationId xmlns:p14="http://schemas.microsoft.com/office/powerpoint/2010/main" val="15128893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310332" y="222865"/>
            <a:ext cx="7104260" cy="798953"/>
            <a:chOff x="575803" y="482447"/>
            <a:chExt cx="11234970" cy="1912481"/>
          </a:xfrm>
        </p:grpSpPr>
        <p:sp>
          <p:nvSpPr>
            <p:cNvPr id="10" name="TextBox 9"/>
            <p:cNvSpPr txBox="1"/>
            <p:nvPr/>
          </p:nvSpPr>
          <p:spPr>
            <a:xfrm>
              <a:off x="575803" y="482447"/>
              <a:ext cx="9006348" cy="1399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Image </a:t>
              </a:r>
              <a:r>
                <a:rPr lang="en-US" altLang="ko-KR" sz="3200" b="1" kern="1200" baseline="0" dirty="0" err="1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classfication</a:t>
              </a:r>
              <a:endParaRPr lang="ko-KR" altLang="en-US" sz="3200" b="1" kern="1200" baseline="0" dirty="0">
                <a:solidFill>
                  <a:srgbClr val="1F497D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75803" y="1921172"/>
              <a:ext cx="8723217" cy="47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PIRL Research Department</a:t>
              </a:r>
            </a:p>
          </p:txBody>
        </p:sp>
        <p:pic>
          <p:nvPicPr>
            <p:cNvPr id="12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pic>
        <p:nvPicPr>
          <p:cNvPr id="15" name="Picture 6" descr="MNISt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" t="18896" r="76230" b="11246"/>
          <a:stretch/>
        </p:blipFill>
        <p:spPr bwMode="auto">
          <a:xfrm>
            <a:off x="132778" y="3068811"/>
            <a:ext cx="1252138" cy="125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ully connected layer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33" b="8314"/>
          <a:stretch/>
        </p:blipFill>
        <p:spPr bwMode="auto">
          <a:xfrm>
            <a:off x="7428041" y="2730150"/>
            <a:ext cx="1625190" cy="2154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직선 화살표 연결선 57"/>
          <p:cNvCxnSpPr/>
          <p:nvPr/>
        </p:nvCxnSpPr>
        <p:spPr>
          <a:xfrm>
            <a:off x="11350939" y="3791930"/>
            <a:ext cx="76819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1381584" y="3791930"/>
            <a:ext cx="732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softmax</a:t>
            </a:r>
            <a:endParaRPr lang="ko-KR" altLang="en-US" sz="1200" dirty="0"/>
          </a:p>
        </p:txBody>
      </p:sp>
      <p:sp>
        <p:nvSpPr>
          <p:cNvPr id="62" name="TextBox 61"/>
          <p:cNvSpPr txBox="1"/>
          <p:nvPr/>
        </p:nvSpPr>
        <p:spPr>
          <a:xfrm>
            <a:off x="7518735" y="5031009"/>
            <a:ext cx="4240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DNN</a:t>
            </a:r>
          </a:p>
          <a:p>
            <a:pPr algn="ctr"/>
            <a:r>
              <a:rPr lang="en-US" altLang="ko-KR" b="1" dirty="0"/>
              <a:t>(Fully Connected, Activation layer …)</a:t>
            </a:r>
            <a:endParaRPr lang="ko-KR" altLang="en-US" b="1" dirty="0"/>
          </a:p>
        </p:txBody>
      </p:sp>
      <p:pic>
        <p:nvPicPr>
          <p:cNvPr id="28" name="Picture 2" descr="fully connected layer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33" b="8314"/>
          <a:stretch/>
        </p:blipFill>
        <p:spPr bwMode="auto">
          <a:xfrm>
            <a:off x="9083875" y="2997447"/>
            <a:ext cx="1240369" cy="164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fully connected layer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33" b="8314"/>
          <a:stretch/>
        </p:blipFill>
        <p:spPr bwMode="auto">
          <a:xfrm>
            <a:off x="10414156" y="3174167"/>
            <a:ext cx="967428" cy="128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943070" y="2997447"/>
            <a:ext cx="200073" cy="156567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0241434" y="3165289"/>
            <a:ext cx="207582" cy="128257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310332" y="1400984"/>
            <a:ext cx="7609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- CNN</a:t>
            </a:r>
          </a:p>
        </p:txBody>
      </p:sp>
      <p:cxnSp>
        <p:nvCxnSpPr>
          <p:cNvPr id="3" name="직선 화살표 연결선 2"/>
          <p:cNvCxnSpPr>
            <a:stCxn id="15" idx="3"/>
            <a:endCxn id="5" idx="1"/>
          </p:cNvCxnSpPr>
          <p:nvPr/>
        </p:nvCxnSpPr>
        <p:spPr>
          <a:xfrm flipV="1">
            <a:off x="1384916" y="3692704"/>
            <a:ext cx="572756" cy="2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9"/>
          <a:srcRect l="6437"/>
          <a:stretch/>
        </p:blipFill>
        <p:spPr>
          <a:xfrm>
            <a:off x="1957672" y="3113228"/>
            <a:ext cx="3036617" cy="1158951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1397020" y="3415705"/>
            <a:ext cx="548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input</a:t>
            </a:r>
            <a:endParaRPr lang="ko-KR" altLang="en-US" sz="1200" dirty="0"/>
          </a:p>
        </p:txBody>
      </p:sp>
      <p:sp>
        <p:nvSpPr>
          <p:cNvPr id="18" name="정육면체 17"/>
          <p:cNvSpPr/>
          <p:nvPr/>
        </p:nvSpPr>
        <p:spPr>
          <a:xfrm>
            <a:off x="5018921" y="3561522"/>
            <a:ext cx="1633617" cy="18926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338129" y="2721272"/>
            <a:ext cx="92460" cy="2090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7" name="직선 화살표 연결선 86"/>
          <p:cNvCxnSpPr/>
          <p:nvPr/>
        </p:nvCxnSpPr>
        <p:spPr>
          <a:xfrm flipV="1">
            <a:off x="6701157" y="3665470"/>
            <a:ext cx="572756" cy="2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6713261" y="3388471"/>
            <a:ext cx="6274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flatten</a:t>
            </a:r>
            <a:endParaRPr lang="ko-KR" altLang="en-US" sz="1200" dirty="0"/>
          </a:p>
        </p:txBody>
      </p:sp>
      <p:sp>
        <p:nvSpPr>
          <p:cNvPr id="89" name="TextBox 88"/>
          <p:cNvSpPr txBox="1"/>
          <p:nvPr/>
        </p:nvSpPr>
        <p:spPr>
          <a:xfrm>
            <a:off x="2330825" y="5031008"/>
            <a:ext cx="3674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/>
              <a:t>Feature extraction</a:t>
            </a:r>
          </a:p>
          <a:p>
            <a:pPr algn="ctr"/>
            <a:r>
              <a:rPr lang="en-US" altLang="ko-KR" b="1" dirty="0"/>
              <a:t>(Convolution, Pooling layer ….)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074243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46265" y="5292849"/>
            <a:ext cx="901107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u="heavy" spc="-7" dirty="0">
                <a:solidFill>
                  <a:srgbClr val="1154CC"/>
                </a:solidFill>
                <a:uFill>
                  <a:solidFill>
                    <a:srgbClr val="1154CC"/>
                  </a:solidFill>
                </a:uFill>
                <a:latin typeface="Arial"/>
                <a:cs typeface="Arial"/>
                <a:hlinkClick r:id="rId2"/>
              </a:rPr>
              <a:t>http://cs.stanford.edu/people/karpathy/convnetjs/demo/cifar10.html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73330" y="265147"/>
            <a:ext cx="7473527" cy="50954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200" spc="-7" dirty="0"/>
              <a:t>[ConvNetJS demo: training on</a:t>
            </a:r>
            <a:r>
              <a:rPr sz="3200" spc="-120" dirty="0"/>
              <a:t> </a:t>
            </a:r>
            <a:r>
              <a:rPr sz="3200" spc="-7" dirty="0"/>
              <a:t>CIFAR-10]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7652693" y="1253280"/>
            <a:ext cx="4296147" cy="37334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495860" y="1546551"/>
            <a:ext cx="6611669" cy="26006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 txBox="1"/>
          <p:nvPr/>
        </p:nvSpPr>
        <p:spPr>
          <a:xfrm>
            <a:off x="210566" y="6290124"/>
            <a:ext cx="11732260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645832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 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April 18,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8147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104260" cy="798953"/>
            <a:chOff x="575803" y="482447"/>
            <a:chExt cx="11234970" cy="191248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9006347" cy="900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ko-KR" altLang="en-US" sz="3200" b="1" kern="1200" baseline="0" dirty="0" err="1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딥러닝</a:t>
              </a:r>
              <a:r>
                <a:rPr lang="ko-KR" altLang="en-US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 프레임워크 비교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47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PIRL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30382"/>
              </p:ext>
            </p:extLst>
          </p:nvPr>
        </p:nvGraphicFramePr>
        <p:xfrm>
          <a:off x="310326" y="2504196"/>
          <a:ext cx="11606691" cy="914400"/>
        </p:xfrm>
        <a:graphic>
          <a:graphicData uri="http://schemas.openxmlformats.org/drawingml/2006/table">
            <a:tbl>
              <a:tblPr firstRow="1" bandRow="1"/>
              <a:tblGrid>
                <a:gridCol w="1160669">
                  <a:extLst>
                    <a:ext uri="{9D8B030D-6E8A-4147-A177-3AD203B41FA5}">
                      <a16:colId xmlns:a16="http://schemas.microsoft.com/office/drawing/2014/main" val="2876977715"/>
                    </a:ext>
                  </a:extLst>
                </a:gridCol>
                <a:gridCol w="1461048">
                  <a:extLst>
                    <a:ext uri="{9D8B030D-6E8A-4147-A177-3AD203B41FA5}">
                      <a16:colId xmlns:a16="http://schemas.microsoft.com/office/drawing/2014/main" val="2701490865"/>
                    </a:ext>
                  </a:extLst>
                </a:gridCol>
                <a:gridCol w="954157">
                  <a:extLst>
                    <a:ext uri="{9D8B030D-6E8A-4147-A177-3AD203B41FA5}">
                      <a16:colId xmlns:a16="http://schemas.microsoft.com/office/drawing/2014/main" val="3366821427"/>
                    </a:ext>
                  </a:extLst>
                </a:gridCol>
                <a:gridCol w="1066802">
                  <a:extLst>
                    <a:ext uri="{9D8B030D-6E8A-4147-A177-3AD203B41FA5}">
                      <a16:colId xmlns:a16="http://schemas.microsoft.com/office/drawing/2014/main" val="3789173402"/>
                    </a:ext>
                  </a:extLst>
                </a:gridCol>
                <a:gridCol w="2014328">
                  <a:extLst>
                    <a:ext uri="{9D8B030D-6E8A-4147-A177-3AD203B41FA5}">
                      <a16:colId xmlns:a16="http://schemas.microsoft.com/office/drawing/2014/main" val="3350590540"/>
                    </a:ext>
                  </a:extLst>
                </a:gridCol>
                <a:gridCol w="1123122">
                  <a:extLst>
                    <a:ext uri="{9D8B030D-6E8A-4147-A177-3AD203B41FA5}">
                      <a16:colId xmlns:a16="http://schemas.microsoft.com/office/drawing/2014/main" val="1837486636"/>
                    </a:ext>
                  </a:extLst>
                </a:gridCol>
                <a:gridCol w="815009">
                  <a:extLst>
                    <a:ext uri="{9D8B030D-6E8A-4147-A177-3AD203B41FA5}">
                      <a16:colId xmlns:a16="http://schemas.microsoft.com/office/drawing/2014/main" val="943894712"/>
                    </a:ext>
                  </a:extLst>
                </a:gridCol>
                <a:gridCol w="934278">
                  <a:extLst>
                    <a:ext uri="{9D8B030D-6E8A-4147-A177-3AD203B41FA5}">
                      <a16:colId xmlns:a16="http://schemas.microsoft.com/office/drawing/2014/main" val="1835876426"/>
                    </a:ext>
                  </a:extLst>
                </a:gridCol>
                <a:gridCol w="1083365">
                  <a:extLst>
                    <a:ext uri="{9D8B030D-6E8A-4147-A177-3AD203B41FA5}">
                      <a16:colId xmlns:a16="http://schemas.microsoft.com/office/drawing/2014/main" val="3759116898"/>
                    </a:ext>
                  </a:extLst>
                </a:gridCol>
                <a:gridCol w="993913">
                  <a:extLst>
                    <a:ext uri="{9D8B030D-6E8A-4147-A177-3AD203B41FA5}">
                      <a16:colId xmlns:a16="http://schemas.microsoft.com/office/drawing/2014/main" val="657801012"/>
                    </a:ext>
                  </a:extLst>
                </a:gridCol>
              </a:tblGrid>
              <a:tr h="2503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주체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플랫폼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모바일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언어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인터페이스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OpenMP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Cuda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OPenCL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멀티</a:t>
                      </a:r>
                      <a:r>
                        <a:rPr lang="en-US" altLang="ko-KR" sz="1600" dirty="0"/>
                        <a:t>GPU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분산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799670"/>
                  </a:ext>
                </a:extLst>
              </a:tr>
              <a:tr h="250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Google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Linux, Mac,</a:t>
                      </a:r>
                      <a:r>
                        <a:rPr lang="en-US" altLang="ko-KR" sz="1600" baseline="0" dirty="0"/>
                        <a:t> Window</a:t>
                      </a:r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Android, iOS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Python,</a:t>
                      </a:r>
                    </a:p>
                    <a:p>
                      <a:pPr latinLnBrk="1"/>
                      <a:r>
                        <a:rPr lang="en-US" altLang="ko-KR" sz="1600" dirty="0"/>
                        <a:t>C++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Python, C/C++,</a:t>
                      </a:r>
                    </a:p>
                    <a:p>
                      <a:pPr latinLnBrk="1"/>
                      <a:r>
                        <a:rPr lang="en-US" altLang="ko-KR" sz="1600" dirty="0"/>
                        <a:t>Java, Go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N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-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Y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296849"/>
                  </a:ext>
                </a:extLst>
              </a:tr>
            </a:tbl>
          </a:graphicData>
        </a:graphic>
      </p:graphicFrame>
      <p:sp>
        <p:nvSpPr>
          <p:cNvPr id="44" name="Rounded Rectangle"/>
          <p:cNvSpPr/>
          <p:nvPr/>
        </p:nvSpPr>
        <p:spPr>
          <a:xfrm>
            <a:off x="310326" y="3557610"/>
            <a:ext cx="11606685" cy="3023149"/>
          </a:xfrm>
          <a:prstGeom prst="roundRect">
            <a:avLst>
              <a:gd name="adj" fmla="val 8523"/>
            </a:avLst>
          </a:prstGeom>
          <a:solidFill>
            <a:srgbClr val="FFFFFF"/>
          </a:solidFill>
          <a:ln w="12700">
            <a:miter lim="400000"/>
          </a:ln>
          <a:effectLst>
            <a:outerShdw blurRad="292100" dist="110334" dir="5400000" rotWithShape="0">
              <a:srgbClr val="475D84">
                <a:alpha val="2164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grpSp>
        <p:nvGrpSpPr>
          <p:cNvPr id="65" name="그룹 64"/>
          <p:cNvGrpSpPr/>
          <p:nvPr/>
        </p:nvGrpSpPr>
        <p:grpSpPr>
          <a:xfrm>
            <a:off x="501859" y="5098774"/>
            <a:ext cx="800167" cy="470879"/>
            <a:chOff x="3138620" y="7550842"/>
            <a:chExt cx="2265389" cy="914687"/>
          </a:xfrm>
          <a:solidFill>
            <a:srgbClr val="2A78A8"/>
          </a:solidFill>
        </p:grpSpPr>
        <p:sp>
          <p:nvSpPr>
            <p:cNvPr id="66" name="Rounded Rectangle"/>
            <p:cNvSpPr/>
            <p:nvPr/>
          </p:nvSpPr>
          <p:spPr>
            <a:xfrm>
              <a:off x="3138620" y="7729850"/>
              <a:ext cx="2265389" cy="520702"/>
            </a:xfrm>
            <a:prstGeom prst="roundRect">
              <a:avLst>
                <a:gd name="adj" fmla="val 50000"/>
              </a:avLst>
            </a:prstGeom>
            <a:grpFill/>
            <a:ln w="12700">
              <a:miter lim="400000"/>
            </a:ln>
            <a:effectLst>
              <a:outerShdw blurRad="279400" dist="112866" dir="5466904" rotWithShape="0">
                <a:srgbClr val="4983D0">
                  <a:alpha val="6105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7" name="more inform"/>
            <p:cNvSpPr txBox="1"/>
            <p:nvPr/>
          </p:nvSpPr>
          <p:spPr>
            <a:xfrm>
              <a:off x="3138620" y="7550842"/>
              <a:ext cx="2265389" cy="914687"/>
            </a:xfrm>
            <a:prstGeom prst="rect">
              <a:avLst/>
            </a:prstGeom>
            <a:noFill/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ctr">
                <a:lnSpc>
                  <a:spcPct val="100000"/>
                </a:lnSpc>
                <a:defRPr baseline="0">
                  <a:solidFill>
                    <a:srgbClr val="FFFFFF"/>
                  </a:solidFill>
                </a:defRPr>
              </a:lvl1pPr>
            </a:lstStyle>
            <a:p>
              <a:r>
                <a:rPr lang="ko-KR" altLang="en-US" sz="1600" b="1" dirty="0"/>
                <a:t>단점</a:t>
              </a:r>
              <a:endParaRPr sz="1600" b="1" dirty="0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501859" y="5516377"/>
            <a:ext cx="3018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런타임 중 그래프 변경 안됨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비교적 느림</a:t>
            </a:r>
          </a:p>
        </p:txBody>
      </p:sp>
      <p:grpSp>
        <p:nvGrpSpPr>
          <p:cNvPr id="74" name="그룹 73"/>
          <p:cNvGrpSpPr/>
          <p:nvPr/>
        </p:nvGrpSpPr>
        <p:grpSpPr>
          <a:xfrm>
            <a:off x="501859" y="3627203"/>
            <a:ext cx="800167" cy="348813"/>
            <a:chOff x="3138620" y="7669399"/>
            <a:chExt cx="2265389" cy="677573"/>
          </a:xfrm>
          <a:solidFill>
            <a:srgbClr val="2A78A8"/>
          </a:solidFill>
        </p:grpSpPr>
        <p:sp>
          <p:nvSpPr>
            <p:cNvPr id="75" name="Rounded Rectangle"/>
            <p:cNvSpPr/>
            <p:nvPr/>
          </p:nvSpPr>
          <p:spPr>
            <a:xfrm>
              <a:off x="3138620" y="7729850"/>
              <a:ext cx="2265389" cy="520702"/>
            </a:xfrm>
            <a:prstGeom prst="roundRect">
              <a:avLst>
                <a:gd name="adj" fmla="val 50000"/>
              </a:avLst>
            </a:prstGeom>
            <a:grpFill/>
            <a:ln w="12700">
              <a:miter lim="400000"/>
            </a:ln>
            <a:effectLst>
              <a:outerShdw blurRad="279400" dist="112866" dir="5466904" rotWithShape="0">
                <a:srgbClr val="4983D0">
                  <a:alpha val="6105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6" name="more inform"/>
            <p:cNvSpPr txBox="1"/>
            <p:nvPr/>
          </p:nvSpPr>
          <p:spPr>
            <a:xfrm>
              <a:off x="3138620" y="7669399"/>
              <a:ext cx="2265389" cy="677573"/>
            </a:xfrm>
            <a:prstGeom prst="rect">
              <a:avLst/>
            </a:prstGeom>
            <a:noFill/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ctr">
                <a:lnSpc>
                  <a:spcPct val="100000"/>
                </a:lnSpc>
                <a:defRPr baseline="0">
                  <a:solidFill>
                    <a:srgbClr val="FFFFFF"/>
                  </a:solidFill>
                </a:defRPr>
              </a:lvl1pPr>
            </a:lstStyle>
            <a:p>
              <a:r>
                <a:rPr lang="ko-KR" altLang="en-US" sz="1600" b="1" dirty="0"/>
                <a:t>장점</a:t>
              </a:r>
              <a:endParaRPr sz="1600" b="1" dirty="0"/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501859" y="3983775"/>
            <a:ext cx="385939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Low-level / High level</a:t>
            </a:r>
            <a:r>
              <a:rPr lang="ko-KR" altLang="en-US" sz="1600" dirty="0"/>
              <a:t> </a:t>
            </a:r>
            <a:r>
              <a:rPr lang="en-US" altLang="ko-KR" sz="1600" dirty="0"/>
              <a:t>API </a:t>
            </a:r>
            <a:r>
              <a:rPr lang="ko-KR" altLang="en-US" sz="1600" dirty="0"/>
              <a:t>모두</a:t>
            </a:r>
            <a:r>
              <a:rPr lang="en-US" altLang="ko-KR" sz="1600" dirty="0"/>
              <a:t> </a:t>
            </a:r>
            <a:r>
              <a:rPr lang="ko-KR" altLang="en-US" sz="1600" dirty="0"/>
              <a:t>제공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방대한 사용자 커뮤니티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문서화가 잘되어 있음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시각화 도구 제공</a:t>
            </a:r>
            <a:r>
              <a:rPr lang="en-US" altLang="ko-KR" sz="1600" dirty="0"/>
              <a:t>(</a:t>
            </a:r>
            <a:r>
              <a:rPr lang="en-US" altLang="ko-KR" sz="1600" dirty="0" err="1"/>
              <a:t>TensorBoard</a:t>
            </a:r>
            <a:r>
              <a:rPr lang="en-US" altLang="ko-KR" sz="1600" dirty="0"/>
              <a:t>)</a:t>
            </a:r>
          </a:p>
        </p:txBody>
      </p:sp>
      <p:pic>
        <p:nvPicPr>
          <p:cNvPr id="5122" name="Picture 2" descr="tensorflow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9913"/>
            <a:ext cx="3800199" cy="217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777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10332" y="222865"/>
            <a:ext cx="7104260" cy="798953"/>
            <a:chOff x="575803" y="482447"/>
            <a:chExt cx="11234970" cy="1912481"/>
          </a:xfrm>
        </p:grpSpPr>
        <p:sp>
          <p:nvSpPr>
            <p:cNvPr id="38" name="TextBox 37"/>
            <p:cNvSpPr txBox="1"/>
            <p:nvPr/>
          </p:nvSpPr>
          <p:spPr>
            <a:xfrm>
              <a:off x="575803" y="482447"/>
              <a:ext cx="9006347" cy="900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ko-KR" altLang="en-US" sz="3200" b="1" kern="1200" baseline="0" dirty="0" err="1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딥러닝</a:t>
              </a:r>
              <a:r>
                <a:rPr lang="ko-KR" altLang="en-US" sz="3200" b="1" kern="1200" baseline="0" dirty="0">
                  <a:solidFill>
                    <a:srgbClr val="1F497D">
                      <a:lumMod val="75000"/>
                    </a:srgb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 프레임워크 비교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5803" y="1921172"/>
              <a:ext cx="8723217" cy="473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 latinLnBrk="1" hangingPunct="1">
                <a:lnSpc>
                  <a:spcPct val="100000"/>
                </a:lnSpc>
              </a:pPr>
              <a:r>
                <a:rPr lang="en-US" altLang="ko-KR" sz="1400" b="1" kern="1200" baseline="0" dirty="0">
                  <a:solidFill>
                    <a:prstClr val="white">
                      <a:lumMod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함초롬돋움" pitchFamily="18" charset="-127"/>
                </a:rPr>
                <a:t>PIRL Research Department</a:t>
              </a:r>
            </a:p>
          </p:txBody>
        </p:sp>
        <p:pic>
          <p:nvPicPr>
            <p:cNvPr id="40" name="Picture 3" descr="C:\Users\admin\Desktop\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5803" y="1747998"/>
              <a:ext cx="11234970" cy="244278"/>
            </a:xfrm>
            <a:prstGeom prst="rect">
              <a:avLst/>
            </a:prstGeom>
            <a:noFill/>
          </p:spPr>
        </p:pic>
      </p:grpSp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280641"/>
              </p:ext>
            </p:extLst>
          </p:nvPr>
        </p:nvGraphicFramePr>
        <p:xfrm>
          <a:off x="310326" y="2504196"/>
          <a:ext cx="11606691" cy="914400"/>
        </p:xfrm>
        <a:graphic>
          <a:graphicData uri="http://schemas.openxmlformats.org/drawingml/2006/table">
            <a:tbl>
              <a:tblPr firstRow="1" bandRow="1"/>
              <a:tblGrid>
                <a:gridCol w="1160669">
                  <a:extLst>
                    <a:ext uri="{9D8B030D-6E8A-4147-A177-3AD203B41FA5}">
                      <a16:colId xmlns:a16="http://schemas.microsoft.com/office/drawing/2014/main" val="2876977715"/>
                    </a:ext>
                  </a:extLst>
                </a:gridCol>
                <a:gridCol w="1461048">
                  <a:extLst>
                    <a:ext uri="{9D8B030D-6E8A-4147-A177-3AD203B41FA5}">
                      <a16:colId xmlns:a16="http://schemas.microsoft.com/office/drawing/2014/main" val="2701490865"/>
                    </a:ext>
                  </a:extLst>
                </a:gridCol>
                <a:gridCol w="860290">
                  <a:extLst>
                    <a:ext uri="{9D8B030D-6E8A-4147-A177-3AD203B41FA5}">
                      <a16:colId xmlns:a16="http://schemas.microsoft.com/office/drawing/2014/main" val="3366821427"/>
                    </a:ext>
                  </a:extLst>
                </a:gridCol>
                <a:gridCol w="1160669">
                  <a:extLst>
                    <a:ext uri="{9D8B030D-6E8A-4147-A177-3AD203B41FA5}">
                      <a16:colId xmlns:a16="http://schemas.microsoft.com/office/drawing/2014/main" val="3789173402"/>
                    </a:ext>
                  </a:extLst>
                </a:gridCol>
                <a:gridCol w="2014328">
                  <a:extLst>
                    <a:ext uri="{9D8B030D-6E8A-4147-A177-3AD203B41FA5}">
                      <a16:colId xmlns:a16="http://schemas.microsoft.com/office/drawing/2014/main" val="3350590540"/>
                    </a:ext>
                  </a:extLst>
                </a:gridCol>
                <a:gridCol w="1123122">
                  <a:extLst>
                    <a:ext uri="{9D8B030D-6E8A-4147-A177-3AD203B41FA5}">
                      <a16:colId xmlns:a16="http://schemas.microsoft.com/office/drawing/2014/main" val="1837486636"/>
                    </a:ext>
                  </a:extLst>
                </a:gridCol>
                <a:gridCol w="815009">
                  <a:extLst>
                    <a:ext uri="{9D8B030D-6E8A-4147-A177-3AD203B41FA5}">
                      <a16:colId xmlns:a16="http://schemas.microsoft.com/office/drawing/2014/main" val="943894712"/>
                    </a:ext>
                  </a:extLst>
                </a:gridCol>
                <a:gridCol w="934278">
                  <a:extLst>
                    <a:ext uri="{9D8B030D-6E8A-4147-A177-3AD203B41FA5}">
                      <a16:colId xmlns:a16="http://schemas.microsoft.com/office/drawing/2014/main" val="1835876426"/>
                    </a:ext>
                  </a:extLst>
                </a:gridCol>
                <a:gridCol w="1083365">
                  <a:extLst>
                    <a:ext uri="{9D8B030D-6E8A-4147-A177-3AD203B41FA5}">
                      <a16:colId xmlns:a16="http://schemas.microsoft.com/office/drawing/2014/main" val="3759116898"/>
                    </a:ext>
                  </a:extLst>
                </a:gridCol>
                <a:gridCol w="993913">
                  <a:extLst>
                    <a:ext uri="{9D8B030D-6E8A-4147-A177-3AD203B41FA5}">
                      <a16:colId xmlns:a16="http://schemas.microsoft.com/office/drawing/2014/main" val="657801012"/>
                    </a:ext>
                  </a:extLst>
                </a:gridCol>
              </a:tblGrid>
              <a:tr h="2503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주체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플랫폼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모바일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언어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인터페이스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OpenMP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Cuda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OPenCL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멀티</a:t>
                      </a:r>
                      <a:r>
                        <a:rPr lang="en-US" altLang="ko-KR" sz="1600" dirty="0"/>
                        <a:t>GPU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분산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799670"/>
                  </a:ext>
                </a:extLst>
              </a:tr>
              <a:tr h="2503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Francois </a:t>
                      </a:r>
                      <a:r>
                        <a:rPr lang="en-US" altLang="ko-KR" sz="1600" dirty="0" err="1"/>
                        <a:t>Chollet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Linux, Mac,</a:t>
                      </a:r>
                      <a:r>
                        <a:rPr lang="en-US" altLang="ko-KR" sz="1600" baseline="0" dirty="0"/>
                        <a:t> Window</a:t>
                      </a:r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-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Python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Python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Y(</a:t>
                      </a:r>
                      <a:r>
                        <a:rPr lang="en-US" altLang="ko-KR" sz="1600" dirty="0" err="1"/>
                        <a:t>Theano</a:t>
                      </a:r>
                      <a:r>
                        <a:rPr lang="en-US" altLang="ko-KR" sz="1600" dirty="0"/>
                        <a:t>)</a:t>
                      </a:r>
                    </a:p>
                    <a:p>
                      <a:pPr latinLnBrk="1"/>
                      <a:r>
                        <a:rPr lang="en-US" altLang="ko-KR" sz="1600" dirty="0"/>
                        <a:t>N(TF)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-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-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4296849"/>
                  </a:ext>
                </a:extLst>
              </a:tr>
            </a:tbl>
          </a:graphicData>
        </a:graphic>
      </p:graphicFrame>
      <p:sp>
        <p:nvSpPr>
          <p:cNvPr id="44" name="Rounded Rectangle"/>
          <p:cNvSpPr/>
          <p:nvPr/>
        </p:nvSpPr>
        <p:spPr>
          <a:xfrm>
            <a:off x="310326" y="3557610"/>
            <a:ext cx="11606685" cy="3023149"/>
          </a:xfrm>
          <a:prstGeom prst="roundRect">
            <a:avLst>
              <a:gd name="adj" fmla="val 8523"/>
            </a:avLst>
          </a:prstGeom>
          <a:solidFill>
            <a:srgbClr val="FFFFFF"/>
          </a:solidFill>
          <a:ln w="12700">
            <a:miter lim="400000"/>
          </a:ln>
          <a:effectLst>
            <a:outerShdw blurRad="292100" dist="110334" dir="5400000" rotWithShape="0">
              <a:srgbClr val="475D84">
                <a:alpha val="2164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dirty="0"/>
          </a:p>
        </p:txBody>
      </p:sp>
      <p:grpSp>
        <p:nvGrpSpPr>
          <p:cNvPr id="65" name="그룹 64"/>
          <p:cNvGrpSpPr/>
          <p:nvPr/>
        </p:nvGrpSpPr>
        <p:grpSpPr>
          <a:xfrm>
            <a:off x="501859" y="5098774"/>
            <a:ext cx="800167" cy="470879"/>
            <a:chOff x="3138620" y="7550842"/>
            <a:chExt cx="2265389" cy="914687"/>
          </a:xfrm>
          <a:solidFill>
            <a:srgbClr val="2A78A8"/>
          </a:solidFill>
        </p:grpSpPr>
        <p:sp>
          <p:nvSpPr>
            <p:cNvPr id="66" name="Rounded Rectangle"/>
            <p:cNvSpPr/>
            <p:nvPr/>
          </p:nvSpPr>
          <p:spPr>
            <a:xfrm>
              <a:off x="3138620" y="7729850"/>
              <a:ext cx="2265389" cy="520702"/>
            </a:xfrm>
            <a:prstGeom prst="roundRect">
              <a:avLst>
                <a:gd name="adj" fmla="val 50000"/>
              </a:avLst>
            </a:prstGeom>
            <a:grpFill/>
            <a:ln w="12700">
              <a:miter lim="400000"/>
            </a:ln>
            <a:effectLst>
              <a:outerShdw blurRad="279400" dist="112866" dir="5466904" rotWithShape="0">
                <a:srgbClr val="4983D0">
                  <a:alpha val="6105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67" name="more inform"/>
            <p:cNvSpPr txBox="1"/>
            <p:nvPr/>
          </p:nvSpPr>
          <p:spPr>
            <a:xfrm>
              <a:off x="3138620" y="7550842"/>
              <a:ext cx="2265389" cy="914687"/>
            </a:xfrm>
            <a:prstGeom prst="rect">
              <a:avLst/>
            </a:prstGeom>
            <a:noFill/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ctr">
                <a:lnSpc>
                  <a:spcPct val="100000"/>
                </a:lnSpc>
                <a:defRPr baseline="0">
                  <a:solidFill>
                    <a:srgbClr val="FFFFFF"/>
                  </a:solidFill>
                </a:defRPr>
              </a:lvl1pPr>
            </a:lstStyle>
            <a:p>
              <a:r>
                <a:rPr lang="ko-KR" altLang="en-US" sz="1600" b="1" dirty="0"/>
                <a:t>단점</a:t>
              </a:r>
              <a:endParaRPr sz="1600" b="1" dirty="0"/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501859" y="5516377"/>
            <a:ext cx="4876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Theano </a:t>
            </a:r>
            <a:r>
              <a:rPr lang="ko-KR" altLang="en-US" sz="1600" dirty="0" err="1"/>
              <a:t>기반일때</a:t>
            </a:r>
            <a:r>
              <a:rPr lang="ko-KR" altLang="en-US" sz="1600" dirty="0"/>
              <a:t> 문제 발생시 디버깅이 어려움</a:t>
            </a:r>
          </a:p>
        </p:txBody>
      </p:sp>
      <p:grpSp>
        <p:nvGrpSpPr>
          <p:cNvPr id="74" name="그룹 73"/>
          <p:cNvGrpSpPr/>
          <p:nvPr/>
        </p:nvGrpSpPr>
        <p:grpSpPr>
          <a:xfrm>
            <a:off x="501859" y="3627203"/>
            <a:ext cx="800167" cy="348813"/>
            <a:chOff x="3138620" y="7669399"/>
            <a:chExt cx="2265389" cy="677573"/>
          </a:xfrm>
          <a:solidFill>
            <a:srgbClr val="2A78A8"/>
          </a:solidFill>
        </p:grpSpPr>
        <p:sp>
          <p:nvSpPr>
            <p:cNvPr id="75" name="Rounded Rectangle"/>
            <p:cNvSpPr/>
            <p:nvPr/>
          </p:nvSpPr>
          <p:spPr>
            <a:xfrm>
              <a:off x="3138620" y="7729850"/>
              <a:ext cx="2265389" cy="520702"/>
            </a:xfrm>
            <a:prstGeom prst="roundRect">
              <a:avLst>
                <a:gd name="adj" fmla="val 50000"/>
              </a:avLst>
            </a:prstGeom>
            <a:grpFill/>
            <a:ln w="12700">
              <a:miter lim="400000"/>
            </a:ln>
            <a:effectLst>
              <a:outerShdw blurRad="279400" dist="112866" dir="5466904" rotWithShape="0">
                <a:srgbClr val="4983D0">
                  <a:alpha val="6105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76" name="more inform"/>
            <p:cNvSpPr txBox="1"/>
            <p:nvPr/>
          </p:nvSpPr>
          <p:spPr>
            <a:xfrm>
              <a:off x="3138620" y="7669399"/>
              <a:ext cx="2265389" cy="677573"/>
            </a:xfrm>
            <a:prstGeom prst="rect">
              <a:avLst/>
            </a:prstGeom>
            <a:noFill/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 algn="ctr">
                <a:lnSpc>
                  <a:spcPct val="100000"/>
                </a:lnSpc>
                <a:defRPr baseline="0">
                  <a:solidFill>
                    <a:srgbClr val="FFFFFF"/>
                  </a:solidFill>
                </a:defRPr>
              </a:lvl1pPr>
            </a:lstStyle>
            <a:p>
              <a:r>
                <a:rPr lang="ko-KR" altLang="en-US" sz="1600" b="1" dirty="0"/>
                <a:t>장점</a:t>
              </a:r>
              <a:endParaRPr sz="1600" b="1" dirty="0"/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501859" y="3983775"/>
            <a:ext cx="75750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직관적인 </a:t>
            </a:r>
            <a:r>
              <a:rPr lang="en-US" altLang="ko-KR" sz="1600" dirty="0"/>
              <a:t>API </a:t>
            </a:r>
            <a:r>
              <a:rPr lang="ko-KR" altLang="en-US" sz="1600" dirty="0"/>
              <a:t>인터페이스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Caffe</a:t>
            </a:r>
            <a:r>
              <a:rPr lang="en-US" altLang="ko-KR" sz="1600" dirty="0"/>
              <a:t>, Torch, </a:t>
            </a:r>
            <a:r>
              <a:rPr lang="en-US" altLang="ko-KR" sz="1600" dirty="0" err="1"/>
              <a:t>Tensorflow</a:t>
            </a:r>
            <a:r>
              <a:rPr lang="en-US" altLang="ko-KR" sz="1600" dirty="0"/>
              <a:t> </a:t>
            </a:r>
            <a:r>
              <a:rPr lang="ko-KR" altLang="en-US" sz="1600" dirty="0"/>
              <a:t>등 다양한 </a:t>
            </a:r>
            <a:r>
              <a:rPr lang="ko-KR" altLang="en-US" sz="1600" dirty="0" err="1"/>
              <a:t>딥러닝</a:t>
            </a:r>
            <a:r>
              <a:rPr lang="ko-KR" altLang="en-US" sz="1600" dirty="0"/>
              <a:t> 프레임워크 모델 </a:t>
            </a:r>
            <a:r>
              <a:rPr lang="en-US" altLang="ko-KR" sz="1600" dirty="0"/>
              <a:t>import </a:t>
            </a:r>
            <a:r>
              <a:rPr lang="ko-KR" altLang="en-US" sz="1600" dirty="0"/>
              <a:t>기능 제공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문서화가 잘되어 있음</a:t>
            </a:r>
            <a:endParaRPr lang="en-US" altLang="ko-KR" sz="1600" dirty="0"/>
          </a:p>
        </p:txBody>
      </p:sp>
      <p:pic>
        <p:nvPicPr>
          <p:cNvPr id="3074" name="Picture 2" descr="keras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26" y="1501676"/>
            <a:ext cx="3148491" cy="91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066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81" y="158262"/>
            <a:ext cx="1718896" cy="404446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-9967990" y="-8200105"/>
            <a:ext cx="24568894" cy="23225944"/>
            <a:chOff x="-17814132" y="-15617260"/>
            <a:chExt cx="44418095" cy="44418095"/>
          </a:xfrm>
        </p:grpSpPr>
        <p:grpSp>
          <p:nvGrpSpPr>
            <p:cNvPr id="5" name="Group"/>
            <p:cNvGrpSpPr/>
            <p:nvPr/>
          </p:nvGrpSpPr>
          <p:grpSpPr>
            <a:xfrm>
              <a:off x="-17814132" y="-15617260"/>
              <a:ext cx="44418095" cy="44418095"/>
              <a:chOff x="0" y="0"/>
              <a:chExt cx="40592575" cy="40592575"/>
            </a:xfrm>
          </p:grpSpPr>
          <p:grpSp>
            <p:nvGrpSpPr>
              <p:cNvPr id="6" name="Group"/>
              <p:cNvGrpSpPr/>
              <p:nvPr/>
            </p:nvGrpSpPr>
            <p:grpSpPr>
              <a:xfrm>
                <a:off x="0" y="0"/>
                <a:ext cx="40592575" cy="40592575"/>
                <a:chOff x="0" y="0"/>
                <a:chExt cx="40592574" cy="40592574"/>
              </a:xfrm>
            </p:grpSpPr>
            <p:sp>
              <p:nvSpPr>
                <p:cNvPr id="10" name="Circle"/>
                <p:cNvSpPr/>
                <p:nvPr/>
              </p:nvSpPr>
              <p:spPr>
                <a:xfrm>
                  <a:off x="11890523" y="11890523"/>
                  <a:ext cx="16811527" cy="1681152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0242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1" name="Circle"/>
                <p:cNvSpPr/>
                <p:nvPr/>
              </p:nvSpPr>
              <p:spPr>
                <a:xfrm>
                  <a:off x="13583446" y="13583446"/>
                  <a:ext cx="13425681" cy="13425681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2329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2" name="Circle"/>
                <p:cNvSpPr/>
                <p:nvPr/>
              </p:nvSpPr>
              <p:spPr>
                <a:xfrm>
                  <a:off x="14985820" y="14985820"/>
                  <a:ext cx="10620934" cy="1062093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41969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3" name="Circle"/>
                <p:cNvSpPr/>
                <p:nvPr/>
              </p:nvSpPr>
              <p:spPr>
                <a:xfrm>
                  <a:off x="16210929" y="16210928"/>
                  <a:ext cx="8170717" cy="817071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5584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4" name="Circle"/>
                <p:cNvSpPr/>
                <p:nvPr/>
              </p:nvSpPr>
              <p:spPr>
                <a:xfrm>
                  <a:off x="17235760" y="17235760"/>
                  <a:ext cx="6121056" cy="6121056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7708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5" name="Circle"/>
                <p:cNvSpPr/>
                <p:nvPr/>
              </p:nvSpPr>
              <p:spPr>
                <a:xfrm>
                  <a:off x="5426561" y="5426561"/>
                  <a:ext cx="29739451" cy="29739451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0242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6" name="Circle"/>
                <p:cNvSpPr/>
                <p:nvPr/>
              </p:nvSpPr>
              <p:spPr>
                <a:xfrm>
                  <a:off x="2613272" y="2830546"/>
                  <a:ext cx="35070446" cy="35070447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1956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7" name="Circle"/>
                <p:cNvSpPr/>
                <p:nvPr/>
              </p:nvSpPr>
              <p:spPr>
                <a:xfrm>
                  <a:off x="0" y="0"/>
                  <a:ext cx="40592574" cy="4059257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3601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  <p:sp>
              <p:nvSpPr>
                <p:cNvPr id="18" name="Circle"/>
                <p:cNvSpPr/>
                <p:nvPr/>
              </p:nvSpPr>
              <p:spPr>
                <a:xfrm>
                  <a:off x="7901970" y="7901970"/>
                  <a:ext cx="24788634" cy="24788634"/>
                </a:xfrm>
                <a:prstGeom prst="ellipse">
                  <a:avLst/>
                </a:prstGeom>
                <a:noFill/>
                <a:ln w="38100" cap="flat">
                  <a:solidFill>
                    <a:srgbClr val="D9DDE0">
                      <a:alpha val="6147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lnSpc>
                      <a:spcPct val="100000"/>
                    </a:lnSpc>
                    <a:defRPr sz="3200" baseline="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/>
                </a:p>
              </p:txBody>
            </p:sp>
          </p:grpSp>
          <p:sp>
            <p:nvSpPr>
              <p:cNvPr id="7" name="Circle"/>
              <p:cNvSpPr/>
              <p:nvPr/>
            </p:nvSpPr>
            <p:spPr>
              <a:xfrm>
                <a:off x="18400194" y="16429423"/>
                <a:ext cx="357636" cy="357635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8" name="Circle"/>
              <p:cNvSpPr/>
              <p:nvPr/>
            </p:nvSpPr>
            <p:spPr>
              <a:xfrm>
                <a:off x="24541519" y="17161053"/>
                <a:ext cx="250163" cy="250163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9" name="Circle"/>
              <p:cNvSpPr/>
              <p:nvPr/>
            </p:nvSpPr>
            <p:spPr>
              <a:xfrm>
                <a:off x="25108706" y="24529817"/>
                <a:ext cx="447760" cy="447760"/>
              </a:xfrm>
              <a:prstGeom prst="ellipse">
                <a:avLst/>
              </a:prstGeom>
              <a:solidFill>
                <a:srgbClr val="9EAAB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19" name="Circle"/>
            <p:cNvSpPr/>
            <p:nvPr/>
          </p:nvSpPr>
          <p:spPr>
            <a:xfrm>
              <a:off x="1955196" y="4039457"/>
              <a:ext cx="4907534" cy="4907534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0" name="Circle"/>
            <p:cNvSpPr/>
            <p:nvPr/>
          </p:nvSpPr>
          <p:spPr>
            <a:xfrm>
              <a:off x="7881497" y="7669848"/>
              <a:ext cx="3441875" cy="3441875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1" name="Circle"/>
            <p:cNvSpPr/>
            <p:nvPr/>
          </p:nvSpPr>
          <p:spPr>
            <a:xfrm>
              <a:off x="8994617" y="3740900"/>
              <a:ext cx="1968221" cy="196822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2" name="Circle"/>
            <p:cNvSpPr/>
            <p:nvPr/>
          </p:nvSpPr>
          <p:spPr>
            <a:xfrm>
              <a:off x="1356852" y="10108886"/>
              <a:ext cx="2573003" cy="2573003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3" name="Circle"/>
            <p:cNvSpPr/>
            <p:nvPr/>
          </p:nvSpPr>
          <p:spPr>
            <a:xfrm>
              <a:off x="3733182" y="1925373"/>
              <a:ext cx="1848610" cy="1848611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4" name="Circle"/>
            <p:cNvSpPr/>
            <p:nvPr/>
          </p:nvSpPr>
          <p:spPr>
            <a:xfrm>
              <a:off x="6076724" y="-219106"/>
              <a:ext cx="3303426" cy="3303426"/>
            </a:xfrm>
            <a:prstGeom prst="ellipse">
              <a:avLst/>
            </a:prstGeom>
            <a:solidFill>
              <a:srgbClr val="EDF0F3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5" name="Circle"/>
            <p:cNvSpPr/>
            <p:nvPr/>
          </p:nvSpPr>
          <p:spPr>
            <a:xfrm>
              <a:off x="6076724" y="12120076"/>
              <a:ext cx="2498842" cy="2498842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6" name="Circle"/>
            <p:cNvSpPr/>
            <p:nvPr/>
          </p:nvSpPr>
          <p:spPr>
            <a:xfrm>
              <a:off x="6265350" y="10317379"/>
              <a:ext cx="510935" cy="510935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7" name="Circle"/>
            <p:cNvSpPr/>
            <p:nvPr/>
          </p:nvSpPr>
          <p:spPr>
            <a:xfrm>
              <a:off x="302406" y="1925373"/>
              <a:ext cx="510934" cy="510934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28" name="Circle"/>
            <p:cNvSpPr/>
            <p:nvPr/>
          </p:nvSpPr>
          <p:spPr>
            <a:xfrm>
              <a:off x="7161814" y="4844567"/>
              <a:ext cx="510935" cy="510935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  <a:effectLst>
              <a:outerShdw blurRad="635000" dist="138440" dir="5400000" rotWithShape="0">
                <a:srgbClr val="475D84">
                  <a:alpha val="22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pic>
          <p:nvPicPr>
            <p:cNvPr id="29" name="그림 개체 틀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05" r="5805"/>
            <a:stretch>
              <a:fillRect/>
            </a:stretch>
          </p:blipFill>
          <p:spPr>
            <a:xfrm>
              <a:off x="1356062" y="10074941"/>
              <a:ext cx="2573001" cy="2606948"/>
            </a:xfrm>
            <a:prstGeom prst="ellipse">
              <a:avLst/>
            </a:prstGeom>
          </p:spPr>
        </p:pic>
        <p:pic>
          <p:nvPicPr>
            <p:cNvPr id="30" name="그림 개체 틀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44" r="15544"/>
            <a:stretch>
              <a:fillRect/>
            </a:stretch>
          </p:blipFill>
          <p:spPr>
            <a:xfrm>
              <a:off x="6075417" y="-224676"/>
              <a:ext cx="3306924" cy="3302124"/>
            </a:xfrm>
            <a:prstGeom prst="ellipse">
              <a:avLst/>
            </a:prstGeom>
          </p:spPr>
        </p:pic>
        <p:pic>
          <p:nvPicPr>
            <p:cNvPr id="31" name="그림 개체 틀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r="21875"/>
            <a:stretch>
              <a:fillRect/>
            </a:stretch>
          </p:blipFill>
          <p:spPr>
            <a:xfrm>
              <a:off x="7881938" y="7672388"/>
              <a:ext cx="3433017" cy="3433017"/>
            </a:xfrm>
            <a:prstGeom prst="ellipse">
              <a:avLst/>
            </a:prstGeom>
          </p:spPr>
        </p:pic>
        <p:sp>
          <p:nvSpPr>
            <p:cNvPr id="32" name="Circle"/>
            <p:cNvSpPr/>
            <p:nvPr/>
          </p:nvSpPr>
          <p:spPr>
            <a:xfrm>
              <a:off x="7885389" y="7668565"/>
              <a:ext cx="3441875" cy="3441875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3" name="Circle"/>
            <p:cNvSpPr/>
            <p:nvPr/>
          </p:nvSpPr>
          <p:spPr>
            <a:xfrm>
              <a:off x="6075417" y="-224676"/>
              <a:ext cx="3320171" cy="3330300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4" name="Circle"/>
            <p:cNvSpPr/>
            <p:nvPr/>
          </p:nvSpPr>
          <p:spPr>
            <a:xfrm>
              <a:off x="1356062" y="10074941"/>
              <a:ext cx="2573001" cy="2606948"/>
            </a:xfrm>
            <a:prstGeom prst="ellipse">
              <a:avLst/>
            </a:prstGeom>
            <a:gradFill>
              <a:gsLst>
                <a:gs pos="0">
                  <a:srgbClr val="4983D0">
                    <a:alpha val="52982"/>
                  </a:srgbClr>
                </a:gs>
                <a:gs pos="100000">
                  <a:srgbClr val="01CAE5">
                    <a:alpha val="52982"/>
                  </a:srgbClr>
                </a:gs>
              </a:gsLst>
              <a:lin ang="2600932"/>
            </a:gradFill>
            <a:ln w="12700">
              <a:miter lim="400000"/>
            </a:ln>
          </p:spPr>
          <p:txBody>
            <a:bodyPr lIns="50800" tIns="50800" rIns="50800" bIns="50800" anchor="ctr"/>
            <a:lstStyle/>
            <a:p>
              <a:pPr algn="ctr">
                <a:lnSpc>
                  <a:spcPct val="100000"/>
                </a:lnSpc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5380" y="4513676"/>
              <a:ext cx="3357965" cy="3618323"/>
            </a:xfrm>
            <a:prstGeom prst="rect">
              <a:avLst/>
            </a:prstGeom>
          </p:spPr>
        </p:pic>
        <p:sp>
          <p:nvSpPr>
            <p:cNvPr id="36" name="Rectangle 3"/>
            <p:cNvSpPr>
              <a:spLocks/>
            </p:cNvSpPr>
            <p:nvPr/>
          </p:nvSpPr>
          <p:spPr bwMode="auto">
            <a:xfrm>
              <a:off x="6760127" y="6082017"/>
              <a:ext cx="14985819" cy="16088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r" eaLnBrk="1">
                <a:lnSpc>
                  <a:spcPct val="100000"/>
                </a:lnSpc>
                <a:defRPr/>
              </a:pPr>
              <a:r>
                <a:rPr lang="en-US" altLang="ko-KR" sz="4800" b="1" dirty="0" err="1">
                  <a:solidFill>
                    <a:srgbClr val="1454A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Keras</a:t>
              </a:r>
              <a:r>
                <a:rPr lang="en-US" altLang="ko-KR" sz="4800" b="1" dirty="0">
                  <a:solidFill>
                    <a:srgbClr val="1454A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tutorial</a:t>
              </a:r>
              <a:endParaRPr lang="ko-KR" altLang="en-US" sz="3200" b="1" baseline="0" dirty="0">
                <a:solidFill>
                  <a:srgbClr val="1454A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9190358" y="4750057"/>
            <a:ext cx="2664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bg1">
                    <a:lumMod val="6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Yeonghyeon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Lee</a:t>
            </a:r>
          </a:p>
        </p:txBody>
      </p:sp>
    </p:spTree>
    <p:extLst>
      <p:ext uri="{BB962C8B-B14F-4D97-AF65-F5344CB8AC3E}">
        <p14:creationId xmlns:p14="http://schemas.microsoft.com/office/powerpoint/2010/main" val="4098914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15975</TotalTime>
  <Words>2893</Words>
  <Application>Microsoft Office PowerPoint</Application>
  <PresentationFormat>와이드스크린</PresentationFormat>
  <Paragraphs>1046</Paragraphs>
  <Slides>67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8" baseType="lpstr">
      <vt:lpstr>Helvetica Light</vt:lpstr>
      <vt:lpstr>HY견고딕</vt:lpstr>
      <vt:lpstr>나눔고딕</vt:lpstr>
      <vt:lpstr>돋움</vt:lpstr>
      <vt:lpstr>맑은 고딕</vt:lpstr>
      <vt:lpstr>새굴림</vt:lpstr>
      <vt:lpstr>함초롬돋움</vt:lpstr>
      <vt:lpstr>Arial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6 filter</vt:lpstr>
      <vt:lpstr>각각의 필터는 input image만큼의 depth를 가져야한다. 그리고 필터를 거친 activation map은 필터의 개수만큼 만들어 진다.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1x1 convolution layers : 이미지 크기는 유지하지만 depth를 줄임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[ConvNetJS demo: training on CIFAR-10]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pirl</dc:creator>
  <cp:lastModifiedBy>이영현(인공지능연구원 연구부)</cp:lastModifiedBy>
  <cp:revision>88</cp:revision>
  <dcterms:created xsi:type="dcterms:W3CDTF">2018-08-20T01:06:11Z</dcterms:created>
  <dcterms:modified xsi:type="dcterms:W3CDTF">2020-12-17T11:01:59Z</dcterms:modified>
</cp:coreProperties>
</file>